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0" r:id="rId4"/>
    <p:sldId id="262" r:id="rId5"/>
    <p:sldId id="263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  <a:srgbClr val="00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27C8-97CE-4AF5-89BB-20FF5527E9CA}" type="datetimeFigureOut">
              <a:rPr lang="ru-RU" smtClean="0"/>
              <a:t>вт 08.12.20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25505-2275-4710-80C2-E76539F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7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5389-3BAD-4B49-892A-2E891A19A8D9}" type="datetime1">
              <a:rPr lang="ru-RU" smtClean="0"/>
              <a:t>вт 08.12.20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2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3E5-B2FB-4913-9B76-17E983BC224D}" type="datetime1">
              <a:rPr lang="ru-RU" smtClean="0"/>
              <a:t>вт 08.12.20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180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3E5-B2FB-4913-9B76-17E983BC224D}" type="datetime1">
              <a:rPr lang="ru-RU" smtClean="0"/>
              <a:t>вт 08.12.20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4536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3E5-B2FB-4913-9B76-17E983BC224D}" type="datetime1">
              <a:rPr lang="ru-RU" smtClean="0"/>
              <a:t>вт 08.12.20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7042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3E5-B2FB-4913-9B76-17E983BC224D}" type="datetime1">
              <a:rPr lang="ru-RU" smtClean="0"/>
              <a:t>вт 08.12.20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27527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53E5-B2FB-4913-9B76-17E983BC224D}" type="datetime1">
              <a:rPr lang="ru-RU" smtClean="0"/>
              <a:t>вт 08.12.20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0866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CF1E-4F8A-4BD0-AC6F-0640A776498F}" type="datetime1">
              <a:rPr lang="ru-RU" smtClean="0"/>
              <a:t>вт 08.12.20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6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C604-0F90-4C94-96C8-CD8406A94B98}" type="datetime1">
              <a:rPr lang="ru-RU" smtClean="0"/>
              <a:t>вт 08.12.20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980D-7A7C-4DF9-B04E-2E469224EDFE}" type="datetime1">
              <a:rPr lang="ru-RU" smtClean="0"/>
              <a:t>вт 08.12.20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2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0ED8-3E78-4F3B-BCD0-33A79FD93E8A}" type="datetime1">
              <a:rPr lang="ru-RU" smtClean="0"/>
              <a:t>вт 08.12.20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6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CCB7-B0A5-45BF-AF8E-AAB173364D86}" type="datetime1">
              <a:rPr lang="ru-RU" smtClean="0"/>
              <a:t>вт 08.12.20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5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5043-1507-42E7-B033-43B862D1E830}" type="datetime1">
              <a:rPr lang="ru-RU" smtClean="0"/>
              <a:t>вт 08.12.20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4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EDF-1D02-4B04-BBB1-CA2A0FBBBD21}" type="datetime1">
              <a:rPr lang="ru-RU" smtClean="0"/>
              <a:t>вт 08.12.20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F51C-50A5-42DC-92BB-17A884D195A4}" type="datetime1">
              <a:rPr lang="ru-RU" smtClean="0"/>
              <a:t>вт 08.12.20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7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ED6A-52BB-44E7-BF93-F7F2D5FEF603}" type="datetime1">
              <a:rPr lang="ru-RU" smtClean="0"/>
              <a:t>вт 08.12.20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0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D059-D038-4BD2-9AB4-F148A870B2D8}" type="datetime1">
              <a:rPr lang="ru-RU" smtClean="0"/>
              <a:t>вт 08.12.20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6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53E5-B2FB-4913-9B76-17E983BC224D}" type="datetime1">
              <a:rPr lang="ru-RU" smtClean="0"/>
              <a:t>вт 08.12.20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6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2924944"/>
            <a:ext cx="8229600" cy="39014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3960" y="0"/>
            <a:ext cx="7380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методики </a:t>
            </a:r>
          </a:p>
          <a:p>
            <a:pPr algn="ctr"/>
            <a:r>
              <a:rPr lang="ru-RU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и С. Железновых </a:t>
            </a:r>
            <a:endParaRPr lang="ru-RU" sz="3200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«Сказочки-</a:t>
            </a:r>
            <a:r>
              <a:rPr lang="ru-RU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шумелки</a:t>
            </a:r>
            <a:r>
              <a:rPr lang="ru-RU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по обучению дошкольников игре на детских музыкальных инструментах</a:t>
            </a:r>
            <a:endParaRPr lang="ru-RU" sz="3200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6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1" b="89893" l="6250" r="95020">
                        <a14:backgroundMark x1="16113" y1="34763" x2="63086" y2="44870"/>
                        <a14:backgroundMark x1="13379" y1="65850" x2="91309" y2="66616"/>
                        <a14:backgroundMark x1="29980" y1="46095" x2="40137" y2="46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7" t="13763" r="5854" b="30048"/>
          <a:stretch/>
        </p:blipFill>
        <p:spPr>
          <a:xfrm>
            <a:off x="3834581" y="132735"/>
            <a:ext cx="5309420" cy="2123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5" b="89805" l="3750" r="9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81" y="-515720"/>
            <a:ext cx="4102762" cy="3420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149" l="3382" r="96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34" y="4532080"/>
            <a:ext cx="3591796" cy="3262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1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13" y="4581128"/>
            <a:ext cx="3213066" cy="3213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67" b="97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09" r="28839"/>
          <a:stretch/>
        </p:blipFill>
        <p:spPr>
          <a:xfrm>
            <a:off x="344552" y="-77013"/>
            <a:ext cx="1454778" cy="3783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6400" r="9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80" y="950615"/>
            <a:ext cx="3245346" cy="3245346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638AF8-3C60-4DEA-A72A-2998442500B0}"/>
              </a:ext>
            </a:extLst>
          </p:cNvPr>
          <p:cNvSpPr/>
          <p:nvPr/>
        </p:nvSpPr>
        <p:spPr>
          <a:xfrm>
            <a:off x="899593" y="-48875"/>
            <a:ext cx="742723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u="sng" dirty="0">
              <a:solidFill>
                <a:srgbClr val="800000"/>
              </a:solidFill>
              <a:latin typeface="Century Schoolbook" panose="02040604050505020304" pitchFamily="18" charset="0"/>
            </a:endParaRPr>
          </a:p>
          <a:p>
            <a:pPr algn="ctr"/>
            <a:endParaRPr lang="ru-RU" b="1" i="1" u="sng" dirty="0">
              <a:solidFill>
                <a:srgbClr val="800000"/>
              </a:solidFill>
              <a:latin typeface="Century Schoolbook" panose="02040604050505020304" pitchFamily="18" charset="0"/>
            </a:endParaRPr>
          </a:p>
          <a:p>
            <a:pPr algn="ctr"/>
            <a:endParaRPr lang="ru-RU" b="1" i="1" u="sng" dirty="0">
              <a:solidFill>
                <a:srgbClr val="660033"/>
              </a:solidFill>
              <a:latin typeface="Century Schoolbook" panose="02040604050505020304" pitchFamily="18" charset="0"/>
            </a:endParaRPr>
          </a:p>
          <a:p>
            <a:pPr algn="ctr"/>
            <a:endParaRPr lang="ru-RU" sz="2400" b="1" i="1" u="sng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Результативность:</a:t>
            </a:r>
          </a:p>
          <a:p>
            <a:pPr algn="just"/>
            <a:r>
              <a:rPr lang="ru-RU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процессе обучения игре на детских музыкальных инструментах более успешно развиваются все основные музыкальные способности детей дошкольного возраста.</a:t>
            </a:r>
          </a:p>
          <a:p>
            <a:pPr algn="just"/>
            <a:r>
              <a:rPr lang="ru-RU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Развивается умение сравнивать высоту звуков, их длительность, темп, тембр, динамику.</a:t>
            </a:r>
          </a:p>
          <a:p>
            <a:pPr algn="just"/>
            <a:r>
              <a:rPr lang="ru-RU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Дети проявляют интерес к миру музыки, способны эмоционально воспринимать и осмысливать целостный музыкальный образ.</a:t>
            </a:r>
          </a:p>
          <a:p>
            <a:pPr algn="just"/>
            <a:r>
              <a:rPr lang="ru-RU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Игра в оркестре прививает такие общечеловеческие качества, как уважение друг к другу, внимание, терпение. Открывают в себе новые возможности, проявляя творческую активность, любознательность.</a:t>
            </a:r>
          </a:p>
          <a:p>
            <a:pPr algn="just"/>
            <a:r>
              <a:rPr lang="ru-RU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Формируется любовь к процессу познания окружающего мира.</a:t>
            </a:r>
          </a:p>
          <a:p>
            <a:pPr algn="just"/>
            <a:r>
              <a:rPr lang="ru-RU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Дети ярче переживают эмоционально-радостные ощущения от активного участия в музицировании</a:t>
            </a:r>
            <a:r>
              <a:rPr lang="ru-RU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04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82444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 комплексного развития ребёнка:</a:t>
            </a:r>
          </a:p>
          <a:p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Ребёнок  реализует свои представления, образы в шумах, звуках, ритмах в игровом сказочном оформлении, что всегда сопровождается положительными эмоциями.</a:t>
            </a:r>
          </a:p>
          <a:p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Звукоподражание на различных шумовых и детских инструментах различными способами, с различной громкостью и оттенками способствует развитию творческой фантазии.</a:t>
            </a:r>
          </a:p>
          <a:p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Совместное музицирование и игровая деятельность взрослого и детей формирует навыки общения.</a:t>
            </a:r>
          </a:p>
          <a:p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Развивается слуховая память, дети учатся внимательно слушать и быстро реагировать на отдельные слова сказок.</a:t>
            </a:r>
          </a:p>
          <a:p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Развивается слух детей, они различают даже небольшие оттенки звучания: громкости, продолжительности, высоты, тембра, акценты и ритмы.</a:t>
            </a:r>
          </a:p>
          <a:p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Формируются навыки сотрудничества и сотворчества. Развивается выдержка.</a:t>
            </a:r>
          </a:p>
          <a:p>
            <a:pPr algn="ctr"/>
            <a:endParaRPr lang="ru-RU" sz="16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текста.</a:t>
            </a:r>
          </a:p>
          <a:p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Выбирая текст, учитывайте насколько сказка подходит детям по сложности и объёму.</a:t>
            </a:r>
          </a:p>
          <a:p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Если возможно, текст выбирайте с учётом времени года, а в образовательном учреждении в соответствии с общим планом работы и  подготовкой к праздникам.</a:t>
            </a:r>
          </a:p>
          <a:p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Определите заранее, насколько хорошо подходит шумовое оформление для выбранного рассказа или сказочки.</a:t>
            </a:r>
          </a:p>
          <a:p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Определите, какую педагогическую ценность имеет выбранный текст цели и задачи занятия.</a:t>
            </a:r>
          </a:p>
          <a:p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Определите заранее смысловые акценты и паузы.</a:t>
            </a:r>
          </a:p>
          <a:p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Попробуйте совместно с детьми «сочинить» сказку и озвучить ее.</a:t>
            </a:r>
          </a:p>
          <a:p>
            <a:endParaRPr lang="ru-RU" sz="1600" dirty="0">
              <a:solidFill>
                <a:srgbClr val="8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8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0969"/>
            <a:ext cx="8172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шумовых и музыкальных инструментов</a:t>
            </a:r>
          </a:p>
          <a:p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Определите, какие музыкальные или шумовые инструменты и предметы, а также звукоподражания подойдут для шумового оформления текста. Сделайте соответствующие пометки или условные обозначения в тексте.</a:t>
            </a:r>
          </a:p>
          <a:p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Решите и, при необходимости, укажите в тексте, как именно следует играть в каждом случае: приём звукоизвлечения, громкость, продолжительность.</a:t>
            </a:r>
          </a:p>
          <a:p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Решите, на каком инструменте будет играть ребёнок: первое время лучше предлагать или один более сложный (барабан) или несколько простых – те, где маловероятны варианты звукоизвлечения. Учитывайте, какими приёмами ребёнок уже владеет, какие должен освоить на планируемом занятии.</a:t>
            </a:r>
          </a:p>
          <a:p>
            <a:pPr marL="342900" indent="-342900">
              <a:buAutoNum type="arabicPeriod" startAt="4"/>
            </a:pPr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акцентировать внимание детей, что требуется </a:t>
            </a:r>
            <a:r>
              <a:rPr lang="ru-RU" sz="16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бережное </a:t>
            </a:r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с инструментами. После занятий положите вместе с детьми инструменты на соответствующее место.</a:t>
            </a:r>
          </a:p>
          <a:p>
            <a:pPr marL="342900" indent="-342900">
              <a:buAutoNum type="arabicPeriod" startAt="4"/>
            </a:pPr>
            <a:endParaRPr lang="ru-RU" sz="16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 </a:t>
            </a:r>
            <a:endParaRPr lang="ru-RU" sz="1600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Дать детям возможность реализовать свои представления, образы в шумах, звуках, ритмах в игровом сказочном оформлении.</a:t>
            </a:r>
          </a:p>
          <a:p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навыки общения в совместном музицировании и игровой деятельности взрослого и детей. </a:t>
            </a:r>
          </a:p>
          <a:p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музыкальный  слух детей.</a:t>
            </a:r>
          </a:p>
          <a:p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слуховую память.</a:t>
            </a:r>
          </a:p>
          <a:p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Формировать навыки сотрудничества и сотворчества. Развивать выдержку.</a:t>
            </a:r>
          </a:p>
          <a:p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Закреплять названия музыкальных инструментов и познакомить детей с приемами звукоизвлечения из предметов-заместителей.</a:t>
            </a:r>
          </a:p>
          <a:p>
            <a:pPr marL="342900" indent="-342900">
              <a:buAutoNum type="arabicPeriod" startAt="4"/>
            </a:pPr>
            <a:endParaRPr lang="ru-RU" sz="1600" dirty="0">
              <a:solidFill>
                <a:srgbClr val="8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1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64" y="136525"/>
            <a:ext cx="9144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План-конспект  интегративной образовательной ситуации с использованием музыки для детей 5-6 лет.</a:t>
            </a:r>
          </a:p>
          <a:p>
            <a:pPr algn="ctr"/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Сказочка-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шумелка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«Яблочный пирог».</a:t>
            </a:r>
          </a:p>
          <a:p>
            <a:r>
              <a:rPr lang="ru-RU" sz="2600" i="1" dirty="0">
                <a:solidFill>
                  <a:srgbClr val="800000"/>
                </a:solidFill>
              </a:rPr>
              <a:t>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37ECC2-F42C-4AE7-BAA7-47CF6CA14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" y="1772816"/>
            <a:ext cx="905002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6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F2C5339-B418-4C32-853B-F29A4FE8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967BF7-35FF-444E-8B0D-78987C930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" y="-1"/>
            <a:ext cx="4643843" cy="684550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10BD29-607A-4E83-BD99-13F461CE97E5}"/>
              </a:ext>
            </a:extLst>
          </p:cNvPr>
          <p:cNvSpPr/>
          <p:nvPr/>
        </p:nvSpPr>
        <p:spPr>
          <a:xfrm>
            <a:off x="4644008" y="0"/>
            <a:ext cx="44998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организации: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групповая.</a:t>
            </a:r>
          </a:p>
          <a:p>
            <a:r>
              <a:rPr lang="ru-RU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Интеграция областей: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художественно-эстетическое развитие, социально-коммуникативное развитие, познавательное развитие.</a:t>
            </a:r>
          </a:p>
          <a:p>
            <a:r>
              <a:rPr lang="ru-RU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технологии:</a:t>
            </a:r>
            <a:endParaRPr lang="ru-RU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(пальчиковая гимнастика);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ИКТ (презентация);</a:t>
            </a:r>
          </a:p>
          <a:p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игровые.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727365-8DA5-4BE9-B59E-9217B592D7E2}"/>
              </a:ext>
            </a:extLst>
          </p:cNvPr>
          <p:cNvSpPr/>
          <p:nvPr/>
        </p:nvSpPr>
        <p:spPr>
          <a:xfrm>
            <a:off x="4716016" y="2924944"/>
            <a:ext cx="4427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занятия и репертуар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приветствие «</a:t>
            </a:r>
            <a:r>
              <a:rPr lang="ru-RU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Здрасти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здрасти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 вас ждем!» </a:t>
            </a:r>
            <a:r>
              <a:rPr lang="ru-RU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Д.Кабалевский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Распевка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-пальчиковая гимнастика сказочка-</a:t>
            </a:r>
            <a:r>
              <a:rPr lang="ru-RU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шумелка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«Яблочный пирог».</a:t>
            </a:r>
          </a:p>
          <a:p>
            <a:r>
              <a:rPr lang="ru-RU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среда: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детские музыкальные инструменты, презентация, мультимедийный проектор, экран, элементы костюмов, сценические атрибуты, тематическое музыкальное оформление.</a:t>
            </a:r>
          </a:p>
        </p:txBody>
      </p:sp>
    </p:spTree>
    <p:extLst>
      <p:ext uri="{BB962C8B-B14F-4D97-AF65-F5344CB8AC3E}">
        <p14:creationId xmlns:p14="http://schemas.microsoft.com/office/powerpoint/2010/main" val="56204962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670</Words>
  <Application>Microsoft Office PowerPoint</Application>
  <PresentationFormat>Экран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Schoolbook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Пользователь</cp:lastModifiedBy>
  <cp:revision>20</cp:revision>
  <dcterms:created xsi:type="dcterms:W3CDTF">2015-10-25T08:36:48Z</dcterms:created>
  <dcterms:modified xsi:type="dcterms:W3CDTF">2020-12-08T09:09:50Z</dcterms:modified>
</cp:coreProperties>
</file>