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F2303-E3BE-4879-9EFE-CC96A5F5480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9155F-F384-48EE-8B49-04175CC47EAD}">
      <dgm:prSet phldrT="[Текст]"/>
      <dgm:spPr/>
      <dgm:t>
        <a:bodyPr/>
        <a:lstStyle/>
        <a:p>
          <a:r>
            <a:rPr lang="ru-RU" dirty="0" smtClean="0"/>
            <a:t>Обратная связь</a:t>
          </a:r>
          <a:endParaRPr lang="ru-RU" dirty="0"/>
        </a:p>
      </dgm:t>
    </dgm:pt>
    <dgm:pt modelId="{51C1B4FE-DFE2-4BA8-86C6-700C86E60304}" type="parTrans" cxnId="{C430F369-20A4-4BBF-AF4E-6F2AE9E38530}">
      <dgm:prSet/>
      <dgm:spPr/>
      <dgm:t>
        <a:bodyPr/>
        <a:lstStyle/>
        <a:p>
          <a:endParaRPr lang="ru-RU"/>
        </a:p>
      </dgm:t>
    </dgm:pt>
    <dgm:pt modelId="{1F9C8A71-CB58-4168-976C-2D735E927BAA}" type="sibTrans" cxnId="{C430F369-20A4-4BBF-AF4E-6F2AE9E38530}">
      <dgm:prSet/>
      <dgm:spPr/>
      <dgm:t>
        <a:bodyPr/>
        <a:lstStyle/>
        <a:p>
          <a:endParaRPr lang="ru-RU"/>
        </a:p>
      </dgm:t>
    </dgm:pt>
    <dgm:pt modelId="{49180404-0542-4F51-B10D-BE5EDBD44253}">
      <dgm:prSet phldrT="[Текст]"/>
      <dgm:spPr/>
      <dgm:t>
        <a:bodyPr/>
        <a:lstStyle/>
        <a:p>
          <a:r>
            <a:rPr lang="ru-RU" dirty="0" smtClean="0"/>
            <a:t>Педагогическое взаимодействие наставника и начинающего педагога</a:t>
          </a:r>
          <a:endParaRPr lang="ru-RU" dirty="0"/>
        </a:p>
      </dgm:t>
    </dgm:pt>
    <dgm:pt modelId="{1B2B92C6-896E-4D86-8829-25507D866B65}" type="parTrans" cxnId="{DCC2CA75-5DBE-4C5D-A9E1-CD189FF1E77B}">
      <dgm:prSet/>
      <dgm:spPr/>
      <dgm:t>
        <a:bodyPr/>
        <a:lstStyle/>
        <a:p>
          <a:endParaRPr lang="ru-RU"/>
        </a:p>
      </dgm:t>
    </dgm:pt>
    <dgm:pt modelId="{A6BF3070-F8CB-4929-9799-C04BB37CEADC}" type="sibTrans" cxnId="{DCC2CA75-5DBE-4C5D-A9E1-CD189FF1E77B}">
      <dgm:prSet/>
      <dgm:spPr/>
      <dgm:t>
        <a:bodyPr/>
        <a:lstStyle/>
        <a:p>
          <a:endParaRPr lang="ru-RU"/>
        </a:p>
      </dgm:t>
    </dgm:pt>
    <dgm:pt modelId="{EA963B34-A7A4-458B-93A6-11C629507AF2}">
      <dgm:prSet phldrT="[Текст]"/>
      <dgm:spPr/>
      <dgm:t>
        <a:bodyPr/>
        <a:lstStyle/>
        <a:p>
          <a:r>
            <a:rPr lang="ru-RU" dirty="0" smtClean="0"/>
            <a:t>Педагогическое воздействие наставника</a:t>
          </a:r>
          <a:endParaRPr lang="ru-RU" dirty="0"/>
        </a:p>
      </dgm:t>
    </dgm:pt>
    <dgm:pt modelId="{082F7F1F-EF29-47A2-8CB3-DFF0E400499E}" type="parTrans" cxnId="{615B2523-FD56-4AED-8509-EC48122F95BC}">
      <dgm:prSet/>
      <dgm:spPr/>
      <dgm:t>
        <a:bodyPr/>
        <a:lstStyle/>
        <a:p>
          <a:endParaRPr lang="ru-RU"/>
        </a:p>
      </dgm:t>
    </dgm:pt>
    <dgm:pt modelId="{66A30B5D-AD7A-40F4-8285-368CA940242D}" type="sibTrans" cxnId="{615B2523-FD56-4AED-8509-EC48122F95BC}">
      <dgm:prSet/>
      <dgm:spPr/>
      <dgm:t>
        <a:bodyPr/>
        <a:lstStyle/>
        <a:p>
          <a:endParaRPr lang="ru-RU"/>
        </a:p>
      </dgm:t>
    </dgm:pt>
    <dgm:pt modelId="{740C0364-5B25-4E40-85A5-998526AE3A4C}">
      <dgm:prSet phldrT="[Текст]"/>
      <dgm:spPr/>
      <dgm:t>
        <a:bodyPr/>
        <a:lstStyle/>
        <a:p>
          <a:r>
            <a:rPr lang="ru-RU" dirty="0" smtClean="0"/>
            <a:t>Сотрудничество всего коллектива</a:t>
          </a:r>
          <a:endParaRPr lang="ru-RU" dirty="0"/>
        </a:p>
      </dgm:t>
    </dgm:pt>
    <dgm:pt modelId="{8C8A8858-FA71-4B78-B63E-2E1A32317C52}" type="parTrans" cxnId="{4E224A6A-C3CF-4B7E-B618-E7832F5AD35F}">
      <dgm:prSet/>
      <dgm:spPr/>
      <dgm:t>
        <a:bodyPr/>
        <a:lstStyle/>
        <a:p>
          <a:endParaRPr lang="ru-RU"/>
        </a:p>
      </dgm:t>
    </dgm:pt>
    <dgm:pt modelId="{CDD840EF-09EF-4386-937E-546E894904AB}" type="sibTrans" cxnId="{4E224A6A-C3CF-4B7E-B618-E7832F5AD35F}">
      <dgm:prSet/>
      <dgm:spPr/>
      <dgm:t>
        <a:bodyPr/>
        <a:lstStyle/>
        <a:p>
          <a:endParaRPr lang="ru-RU"/>
        </a:p>
      </dgm:t>
    </dgm:pt>
    <dgm:pt modelId="{EBBDDC3E-6AA1-4664-847A-EFBB39EC9FB8}" type="pres">
      <dgm:prSet presAssocID="{FD2F2303-E3BE-4879-9EFE-CC96A5F5480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764AEF3-D657-425F-9631-C3460620A105}" type="pres">
      <dgm:prSet presAssocID="{88E9155F-F384-48EE-8B49-04175CC47EAD}" presName="centerShape" presStyleLbl="node0" presStyleIdx="0" presStyleCnt="1"/>
      <dgm:spPr/>
    </dgm:pt>
    <dgm:pt modelId="{BDF5C9CC-6A75-4218-AA2E-3ED27F280442}" type="pres">
      <dgm:prSet presAssocID="{1B2B92C6-896E-4D86-8829-25507D866B65}" presName="parTrans" presStyleLbl="bgSibTrans2D1" presStyleIdx="0" presStyleCnt="3"/>
      <dgm:spPr/>
    </dgm:pt>
    <dgm:pt modelId="{7E9F89F9-3AFC-479C-9241-671FEF861A19}" type="pres">
      <dgm:prSet presAssocID="{49180404-0542-4F51-B10D-BE5EDBD442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47DFC-7E77-498A-9DD8-9250BC0A57F1}" type="pres">
      <dgm:prSet presAssocID="{082F7F1F-EF29-47A2-8CB3-DFF0E400499E}" presName="parTrans" presStyleLbl="bgSibTrans2D1" presStyleIdx="1" presStyleCnt="3"/>
      <dgm:spPr/>
    </dgm:pt>
    <dgm:pt modelId="{D95EF333-A183-4C82-AD90-FBBC86752769}" type="pres">
      <dgm:prSet presAssocID="{EA963B34-A7A4-458B-93A6-11C629507AF2}" presName="node" presStyleLbl="node1" presStyleIdx="1" presStyleCnt="3">
        <dgm:presLayoutVars>
          <dgm:bulletEnabled val="1"/>
        </dgm:presLayoutVars>
      </dgm:prSet>
      <dgm:spPr/>
    </dgm:pt>
    <dgm:pt modelId="{99A97F05-DCC0-44CB-BA29-C9C50FF863DC}" type="pres">
      <dgm:prSet presAssocID="{8C8A8858-FA71-4B78-B63E-2E1A32317C52}" presName="parTrans" presStyleLbl="bgSibTrans2D1" presStyleIdx="2" presStyleCnt="3"/>
      <dgm:spPr/>
    </dgm:pt>
    <dgm:pt modelId="{543F6249-5F59-4FA2-BBF1-D1C59557E40E}" type="pres">
      <dgm:prSet presAssocID="{740C0364-5B25-4E40-85A5-998526AE3A4C}" presName="node" presStyleLbl="node1" presStyleIdx="2" presStyleCnt="3" custRadScaleRad="99771" custRadScaleInc="746">
        <dgm:presLayoutVars>
          <dgm:bulletEnabled val="1"/>
        </dgm:presLayoutVars>
      </dgm:prSet>
      <dgm:spPr/>
    </dgm:pt>
  </dgm:ptLst>
  <dgm:cxnLst>
    <dgm:cxn modelId="{415B1777-B046-4F90-B682-F9199155261D}" type="presOf" srcId="{FD2F2303-E3BE-4879-9EFE-CC96A5F54802}" destId="{EBBDDC3E-6AA1-4664-847A-EFBB39EC9FB8}" srcOrd="0" destOrd="0" presId="urn:microsoft.com/office/officeart/2005/8/layout/radial4"/>
    <dgm:cxn modelId="{C430F369-20A4-4BBF-AF4E-6F2AE9E38530}" srcId="{FD2F2303-E3BE-4879-9EFE-CC96A5F54802}" destId="{88E9155F-F384-48EE-8B49-04175CC47EAD}" srcOrd="0" destOrd="0" parTransId="{51C1B4FE-DFE2-4BA8-86C6-700C86E60304}" sibTransId="{1F9C8A71-CB58-4168-976C-2D735E927BAA}"/>
    <dgm:cxn modelId="{02B172BE-3E29-4EA3-AB11-EC6B5B640588}" type="presOf" srcId="{082F7F1F-EF29-47A2-8CB3-DFF0E400499E}" destId="{7CA47DFC-7E77-498A-9DD8-9250BC0A57F1}" srcOrd="0" destOrd="0" presId="urn:microsoft.com/office/officeart/2005/8/layout/radial4"/>
    <dgm:cxn modelId="{BE10ECDD-5596-4C31-9361-B2E8DB4AB4B5}" type="presOf" srcId="{EA963B34-A7A4-458B-93A6-11C629507AF2}" destId="{D95EF333-A183-4C82-AD90-FBBC86752769}" srcOrd="0" destOrd="0" presId="urn:microsoft.com/office/officeart/2005/8/layout/radial4"/>
    <dgm:cxn modelId="{C42868FF-ED3D-4EBE-9E3E-1AAC84C58A81}" type="presOf" srcId="{1B2B92C6-896E-4D86-8829-25507D866B65}" destId="{BDF5C9CC-6A75-4218-AA2E-3ED27F280442}" srcOrd="0" destOrd="0" presId="urn:microsoft.com/office/officeart/2005/8/layout/radial4"/>
    <dgm:cxn modelId="{2E6F352E-A8CA-4942-B5B0-F7D3B07FDFA1}" type="presOf" srcId="{740C0364-5B25-4E40-85A5-998526AE3A4C}" destId="{543F6249-5F59-4FA2-BBF1-D1C59557E40E}" srcOrd="0" destOrd="0" presId="urn:microsoft.com/office/officeart/2005/8/layout/radial4"/>
    <dgm:cxn modelId="{DCC2CA75-5DBE-4C5D-A9E1-CD189FF1E77B}" srcId="{88E9155F-F384-48EE-8B49-04175CC47EAD}" destId="{49180404-0542-4F51-B10D-BE5EDBD44253}" srcOrd="0" destOrd="0" parTransId="{1B2B92C6-896E-4D86-8829-25507D866B65}" sibTransId="{A6BF3070-F8CB-4929-9799-C04BB37CEADC}"/>
    <dgm:cxn modelId="{615B2523-FD56-4AED-8509-EC48122F95BC}" srcId="{88E9155F-F384-48EE-8B49-04175CC47EAD}" destId="{EA963B34-A7A4-458B-93A6-11C629507AF2}" srcOrd="1" destOrd="0" parTransId="{082F7F1F-EF29-47A2-8CB3-DFF0E400499E}" sibTransId="{66A30B5D-AD7A-40F4-8285-368CA940242D}"/>
    <dgm:cxn modelId="{00BA494B-5EE1-4283-A874-2C35A05B0E6B}" type="presOf" srcId="{88E9155F-F384-48EE-8B49-04175CC47EAD}" destId="{F764AEF3-D657-425F-9631-C3460620A105}" srcOrd="0" destOrd="0" presId="urn:microsoft.com/office/officeart/2005/8/layout/radial4"/>
    <dgm:cxn modelId="{4E224A6A-C3CF-4B7E-B618-E7832F5AD35F}" srcId="{88E9155F-F384-48EE-8B49-04175CC47EAD}" destId="{740C0364-5B25-4E40-85A5-998526AE3A4C}" srcOrd="2" destOrd="0" parTransId="{8C8A8858-FA71-4B78-B63E-2E1A32317C52}" sibTransId="{CDD840EF-09EF-4386-937E-546E894904AB}"/>
    <dgm:cxn modelId="{540B43F5-B4A2-49D2-8291-B5A3CF274DF6}" type="presOf" srcId="{8C8A8858-FA71-4B78-B63E-2E1A32317C52}" destId="{99A97F05-DCC0-44CB-BA29-C9C50FF863DC}" srcOrd="0" destOrd="0" presId="urn:microsoft.com/office/officeart/2005/8/layout/radial4"/>
    <dgm:cxn modelId="{C11E4894-62C0-4052-80B2-0A5998059B72}" type="presOf" srcId="{49180404-0542-4F51-B10D-BE5EDBD44253}" destId="{7E9F89F9-3AFC-479C-9241-671FEF861A19}" srcOrd="0" destOrd="0" presId="urn:microsoft.com/office/officeart/2005/8/layout/radial4"/>
    <dgm:cxn modelId="{0D9A12B5-4082-497D-A272-F94EA823DBF2}" type="presParOf" srcId="{EBBDDC3E-6AA1-4664-847A-EFBB39EC9FB8}" destId="{F764AEF3-D657-425F-9631-C3460620A105}" srcOrd="0" destOrd="0" presId="urn:microsoft.com/office/officeart/2005/8/layout/radial4"/>
    <dgm:cxn modelId="{18EE6165-854F-44C9-B648-B167197FE7C6}" type="presParOf" srcId="{EBBDDC3E-6AA1-4664-847A-EFBB39EC9FB8}" destId="{BDF5C9CC-6A75-4218-AA2E-3ED27F280442}" srcOrd="1" destOrd="0" presId="urn:microsoft.com/office/officeart/2005/8/layout/radial4"/>
    <dgm:cxn modelId="{F3290AD1-7B85-4AE7-8E73-FBD4A3AFF28B}" type="presParOf" srcId="{EBBDDC3E-6AA1-4664-847A-EFBB39EC9FB8}" destId="{7E9F89F9-3AFC-479C-9241-671FEF861A19}" srcOrd="2" destOrd="0" presId="urn:microsoft.com/office/officeart/2005/8/layout/radial4"/>
    <dgm:cxn modelId="{C44A6998-B9F3-4E5A-9FBC-208EC2F13A87}" type="presParOf" srcId="{EBBDDC3E-6AA1-4664-847A-EFBB39EC9FB8}" destId="{7CA47DFC-7E77-498A-9DD8-9250BC0A57F1}" srcOrd="3" destOrd="0" presId="urn:microsoft.com/office/officeart/2005/8/layout/radial4"/>
    <dgm:cxn modelId="{C98D275E-C4EB-4153-B248-10AD284B24C1}" type="presParOf" srcId="{EBBDDC3E-6AA1-4664-847A-EFBB39EC9FB8}" destId="{D95EF333-A183-4C82-AD90-FBBC86752769}" srcOrd="4" destOrd="0" presId="urn:microsoft.com/office/officeart/2005/8/layout/radial4"/>
    <dgm:cxn modelId="{815E022E-FC39-4257-A611-03BAC46AC416}" type="presParOf" srcId="{EBBDDC3E-6AA1-4664-847A-EFBB39EC9FB8}" destId="{99A97F05-DCC0-44CB-BA29-C9C50FF863DC}" srcOrd="5" destOrd="0" presId="urn:microsoft.com/office/officeart/2005/8/layout/radial4"/>
    <dgm:cxn modelId="{E8CA71EB-19F5-406E-9978-A628B8843C93}" type="presParOf" srcId="{EBBDDC3E-6AA1-4664-847A-EFBB39EC9FB8}" destId="{543F6249-5F59-4FA2-BBF1-D1C59557E40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4AEF3-D657-425F-9631-C3460620A105}">
      <dsp:nvSpPr>
        <dsp:cNvPr id="0" name=""/>
        <dsp:cNvSpPr/>
      </dsp:nvSpPr>
      <dsp:spPr>
        <a:xfrm>
          <a:off x="2874010" y="3036805"/>
          <a:ext cx="2379980" cy="2379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Обратная связь</a:t>
          </a:r>
          <a:endParaRPr lang="ru-RU" sz="2900" kern="1200" dirty="0"/>
        </a:p>
      </dsp:txBody>
      <dsp:txXfrm>
        <a:off x="3222550" y="3385345"/>
        <a:ext cx="1682900" cy="1682900"/>
      </dsp:txXfrm>
    </dsp:sp>
    <dsp:sp modelId="{BDF5C9CC-6A75-4218-AA2E-3ED27F280442}">
      <dsp:nvSpPr>
        <dsp:cNvPr id="0" name=""/>
        <dsp:cNvSpPr/>
      </dsp:nvSpPr>
      <dsp:spPr>
        <a:xfrm rot="12900000">
          <a:off x="1161933" y="2560481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F89F9-3AFC-479C-9241-671FEF861A19}">
      <dsp:nvSpPr>
        <dsp:cNvPr id="0" name=""/>
        <dsp:cNvSpPr/>
      </dsp:nvSpPr>
      <dsp:spPr>
        <a:xfrm>
          <a:off x="213498" y="1417830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Педагогическое взаимодействие наставника и начинающего педагога</a:t>
          </a:r>
          <a:endParaRPr lang="ru-RU" sz="2100" kern="1200" dirty="0"/>
        </a:p>
      </dsp:txBody>
      <dsp:txXfrm>
        <a:off x="266475" y="1470807"/>
        <a:ext cx="2155027" cy="1702830"/>
      </dsp:txXfrm>
    </dsp:sp>
    <dsp:sp modelId="{7CA47DFC-7E77-498A-9DD8-9250BC0A57F1}">
      <dsp:nvSpPr>
        <dsp:cNvPr id="0" name=""/>
        <dsp:cNvSpPr/>
      </dsp:nvSpPr>
      <dsp:spPr>
        <a:xfrm rot="16200000">
          <a:off x="3057324" y="1573802"/>
          <a:ext cx="2013351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EF333-A183-4C82-AD90-FBBC86752769}">
      <dsp:nvSpPr>
        <dsp:cNvPr id="0" name=""/>
        <dsp:cNvSpPr/>
      </dsp:nvSpPr>
      <dsp:spPr>
        <a:xfrm>
          <a:off x="2933509" y="1881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Педагогическое воздействие наставника</a:t>
          </a:r>
          <a:endParaRPr lang="ru-RU" sz="2100" kern="1200" dirty="0"/>
        </a:p>
      </dsp:txBody>
      <dsp:txXfrm>
        <a:off x="2986486" y="54858"/>
        <a:ext cx="2155027" cy="1702830"/>
      </dsp:txXfrm>
    </dsp:sp>
    <dsp:sp modelId="{99A97F05-DCC0-44CB-BA29-C9C50FF863DC}">
      <dsp:nvSpPr>
        <dsp:cNvPr id="0" name=""/>
        <dsp:cNvSpPr/>
      </dsp:nvSpPr>
      <dsp:spPr>
        <a:xfrm rot="19526856">
          <a:off x="4963314" y="2577603"/>
          <a:ext cx="2006165" cy="6782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F6249-5F59-4FA2-BBF1-D1C59557E40E}">
      <dsp:nvSpPr>
        <dsp:cNvPr id="0" name=""/>
        <dsp:cNvSpPr/>
      </dsp:nvSpPr>
      <dsp:spPr>
        <a:xfrm>
          <a:off x="5662053" y="1443449"/>
          <a:ext cx="2260981" cy="18087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Сотрудничество всего коллектива</a:t>
          </a:r>
          <a:endParaRPr lang="ru-RU" sz="2100" kern="1200" dirty="0"/>
        </a:p>
      </dsp:txBody>
      <dsp:txXfrm>
        <a:off x="5715030" y="1496426"/>
        <a:ext cx="2155027" cy="170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043" y="1632247"/>
            <a:ext cx="8224396" cy="4289989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Вариативность форм взаимодействия педагогов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старший воспитатель МАДОУ МО г. Краснодар «Детский сад №11»</a:t>
            </a:r>
            <a:b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Наконечникова Е.С.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02547" y="434832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40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2068082"/>
            <a:ext cx="9613861" cy="3708874"/>
          </a:xfrm>
        </p:spPr>
        <p:txBody>
          <a:bodyPr/>
          <a:lstStyle/>
          <a:p>
            <a:r>
              <a:rPr lang="ru-RU" dirty="0"/>
              <a:t>Традиция и инновация на первый взгляд – это два противоположных понятия, но ведь любая традиция когда-то была инновационным введением, а постоянно реализуемое новшество обязательно становится традицией.</a:t>
            </a:r>
          </a:p>
        </p:txBody>
      </p:sp>
    </p:spTree>
    <p:extLst>
      <p:ext uri="{BB962C8B-B14F-4D97-AF65-F5344CB8AC3E}">
        <p14:creationId xmlns:p14="http://schemas.microsoft.com/office/powerpoint/2010/main" val="364161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26393"/>
            <a:ext cx="9613861" cy="4742915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Взаимодействие участников образовательного процесса базируется на следующих принципах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Добровольность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Сотрудничество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Уважение интересов друг друга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Соблюдение законов и иных нормативных актов.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Ведущей целью взаимодействия является развитие личностей взаимодействующих сторон, их взаимоотношений, развитие коллектива и реализация его воспитательных </a:t>
            </a:r>
            <a:r>
              <a:rPr lang="ru-RU" sz="2400" dirty="0" smtClean="0"/>
              <a:t>возможностей.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599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2050991"/>
            <a:ext cx="9613861" cy="3076485"/>
          </a:xfrm>
        </p:spPr>
        <p:txBody>
          <a:bodyPr>
            <a:noAutofit/>
          </a:bodyPr>
          <a:lstStyle/>
          <a:p>
            <a:r>
              <a:rPr lang="ru-RU" sz="1600" dirty="0"/>
              <a:t>Ведущей целью взаимодействия является развитие личностей взаимодействующих сторон, их взаимоотношений, развитие коллектива и реализация его воспитательных возможностей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Основными характеристиками взаимодействия считают: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-</a:t>
            </a:r>
            <a:r>
              <a:rPr lang="ru-RU" sz="1600" dirty="0" err="1" smtClean="0"/>
              <a:t>взаимопознание</a:t>
            </a:r>
            <a:r>
              <a:rPr lang="ru-RU" sz="1600" dirty="0" smtClean="0"/>
              <a:t> </a:t>
            </a:r>
            <a:r>
              <a:rPr lang="ru-RU" sz="1600" dirty="0"/>
              <a:t>— объективность знания личностных особенностей, лучших сторон друг друга, интересов, увлечений; стремление лучше узнать и познать друг друга, обоюдный интерес друг к другу;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-взаимопонимание</a:t>
            </a:r>
            <a:r>
              <a:rPr lang="ru-RU" sz="1600" dirty="0"/>
              <a:t>— понимание общей цели взаимодействия, общности и единства задач, стоящих перед педагогами и детьми; принятие трудностей и забот друг друга;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-взаимоотношение</a:t>
            </a:r>
            <a:r>
              <a:rPr lang="ru-RU" sz="1600" dirty="0"/>
              <a:t>— проявление такта, внимание к мнению и предложениям друг друга; эмоциональная готовность к совместной деятельности, удовлетворенность ее результатами; уважение позиции друг друга, сопереживание, сочувствие;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-по </a:t>
            </a:r>
            <a:r>
              <a:rPr lang="ru-RU" sz="1600" dirty="0"/>
              <a:t>взаимным действиям — осуществление постоянных контактов, активность участия в совместной деятельности; инициатива в установлении различных контактов, идущая с обеих сторон; помощь, поддержка друг друга;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-по </a:t>
            </a:r>
            <a:r>
              <a:rPr lang="ru-RU" sz="1600" dirty="0"/>
              <a:t>взаимовлиянию — способность приходить к согласию по спорным вопросам; учет мнения друг друга при организации работы; изменение способов поведения и действий после рекомендации в адрес друг друга; восприятие другого в качестве примера для подражания.</a:t>
            </a:r>
          </a:p>
        </p:txBody>
      </p:sp>
    </p:spTree>
    <p:extLst>
      <p:ext uri="{BB962C8B-B14F-4D97-AF65-F5344CB8AC3E}">
        <p14:creationId xmlns:p14="http://schemas.microsoft.com/office/powerpoint/2010/main" val="387444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-282011"/>
            <a:ext cx="9613861" cy="6981913"/>
          </a:xfrm>
        </p:spPr>
        <p:txBody>
          <a:bodyPr>
            <a:normAutofit/>
          </a:bodyPr>
          <a:lstStyle/>
          <a:p>
            <a:r>
              <a:rPr lang="ru-RU" sz="2800" dirty="0"/>
              <a:t>Критериями эффективности взаимодействия выступают следующие </a:t>
            </a:r>
            <a:br>
              <a:rPr lang="ru-RU" sz="2800" dirty="0"/>
            </a:br>
            <a:r>
              <a:rPr lang="ru-RU" sz="2800" dirty="0"/>
              <a:t>составляющие: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-расширение </a:t>
            </a:r>
            <a:r>
              <a:rPr lang="ru-RU" sz="2800" dirty="0"/>
              <a:t>границ индивидуального профессионального </a:t>
            </a:r>
            <a:br>
              <a:rPr lang="ru-RU" sz="2800" dirty="0"/>
            </a:br>
            <a:r>
              <a:rPr lang="ru-RU" sz="2800" dirty="0"/>
              <a:t>опыта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/>
              <a:t>-</a:t>
            </a:r>
            <a:r>
              <a:rPr lang="ru-RU" sz="2800" dirty="0" smtClean="0"/>
              <a:t>совершенствование </a:t>
            </a:r>
            <a:r>
              <a:rPr lang="ru-RU" sz="2800" dirty="0"/>
              <a:t>профессиональных умений; </a:t>
            </a:r>
            <a:r>
              <a:rPr lang="ru-RU" sz="2800" dirty="0" smtClean="0"/>
              <a:t>атмосфера </a:t>
            </a:r>
            <a:r>
              <a:rPr lang="ru-RU" sz="2800" dirty="0"/>
              <a:t>творческого </a:t>
            </a:r>
            <a:r>
              <a:rPr lang="ru-RU" sz="2800" dirty="0" smtClean="0"/>
              <a:t>поиска </a:t>
            </a:r>
            <a:r>
              <a:rPr lang="ru-RU" sz="2800" dirty="0"/>
              <a:t>в решении актуальных проблем образовательного процесса, развития </a:t>
            </a:r>
            <a:br>
              <a:rPr lang="ru-RU" sz="2800" dirty="0"/>
            </a:br>
            <a:r>
              <a:rPr lang="ru-RU" sz="2800" dirty="0"/>
              <a:t>учащихся;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-способность </a:t>
            </a:r>
            <a:r>
              <a:rPr lang="ru-RU" sz="2800" dirty="0"/>
              <a:t>к оценке и профессиональной рефлексии процесса и </a:t>
            </a:r>
            <a:r>
              <a:rPr lang="ru-RU" sz="2800" dirty="0" smtClean="0"/>
              <a:t>результатов </a:t>
            </a:r>
            <a:r>
              <a:rPr lang="ru-RU" sz="2800" dirty="0"/>
              <a:t>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6214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768" y="2931207"/>
            <a:ext cx="9613861" cy="1845892"/>
          </a:xfrm>
        </p:spPr>
        <p:txBody>
          <a:bodyPr>
            <a:noAutofit/>
          </a:bodyPr>
          <a:lstStyle/>
          <a:p>
            <a:r>
              <a:rPr lang="ru-RU" sz="2400" dirty="0"/>
              <a:t>Постоянное взаимодействие в триаде определяет необходимость </a:t>
            </a:r>
            <a:r>
              <a:rPr lang="ru-RU" sz="2400" dirty="0" smtClean="0"/>
              <a:t>-нового качества </a:t>
            </a:r>
            <a:r>
              <a:rPr lang="ru-RU" sz="2400" dirty="0"/>
              <a:t>формируемых в ее процессе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-профессионально-личностных характеристик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-профессиональной </a:t>
            </a:r>
            <a:r>
              <a:rPr lang="ru-RU" sz="2400" dirty="0"/>
              <a:t>самоорганизации,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-ключевых </a:t>
            </a:r>
            <a:r>
              <a:rPr lang="ru-RU" sz="2400" dirty="0"/>
              <a:t>компетенций и </a:t>
            </a:r>
            <a:r>
              <a:rPr lang="ru-RU" sz="2400" dirty="0" smtClean="0"/>
              <a:t>педагогического творчества   современного </a:t>
            </a:r>
            <a:r>
              <a:rPr lang="ru-RU" sz="2400" dirty="0"/>
              <a:t>воспитателя </a:t>
            </a:r>
            <a:r>
              <a:rPr lang="ru-RU" sz="2400" dirty="0" smtClean="0"/>
              <a:t>путём </a:t>
            </a:r>
            <a:r>
              <a:rPr lang="ru-RU" sz="2400" dirty="0"/>
              <a:t>наращивания </a:t>
            </a:r>
            <a:r>
              <a:rPr lang="ru-RU" sz="2400" dirty="0" smtClean="0"/>
              <a:t>знаний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-о </a:t>
            </a:r>
            <a:r>
              <a:rPr lang="ru-RU" sz="2400" dirty="0"/>
              <a:t>новых методиках,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-приёмах,</a:t>
            </a:r>
            <a:br>
              <a:rPr lang="ru-RU" sz="2400" dirty="0" smtClean="0"/>
            </a:br>
            <a:r>
              <a:rPr lang="ru-RU" sz="2400" dirty="0"/>
              <a:t>-</a:t>
            </a:r>
            <a:r>
              <a:rPr lang="ru-RU" sz="2400" dirty="0" smtClean="0"/>
              <a:t>технологиях</a:t>
            </a:r>
            <a:r>
              <a:rPr lang="ru-RU" sz="2400" dirty="0"/>
              <a:t>, способствуя развитию новых </a:t>
            </a:r>
            <a:r>
              <a:rPr lang="ru-RU" sz="2400" dirty="0" smtClean="0"/>
              <a:t>ценностей деятельности</a:t>
            </a:r>
            <a:r>
              <a:rPr lang="ru-RU" sz="2400" dirty="0"/>
              <a:t>, </a:t>
            </a:r>
            <a:r>
              <a:rPr lang="ru-RU" sz="2400" dirty="0" smtClean="0"/>
              <a:t>подготовку </a:t>
            </a:r>
            <a:r>
              <a:rPr lang="ru-RU" sz="2400" dirty="0"/>
              <a:t>педагога как </a:t>
            </a:r>
            <a:r>
              <a:rPr lang="ru-RU" sz="2400" dirty="0" smtClean="0"/>
              <a:t>субъекта профессиональной деятельности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63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24" y="2059535"/>
            <a:ext cx="11853017" cy="1786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взаимодействия педагогов ДОУ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-методические встречи</a:t>
            </a:r>
            <a:br>
              <a:rPr lang="ru-RU" dirty="0" smtClean="0"/>
            </a:br>
            <a:r>
              <a:rPr lang="ru-RU" dirty="0" smtClean="0"/>
              <a:t>-педагогические советы</a:t>
            </a:r>
            <a:br>
              <a:rPr lang="ru-RU" dirty="0" smtClean="0"/>
            </a:br>
            <a:r>
              <a:rPr lang="ru-RU" dirty="0" smtClean="0"/>
              <a:t>-семинары-</a:t>
            </a:r>
            <a:r>
              <a:rPr lang="ru-RU" dirty="0" err="1" smtClean="0"/>
              <a:t>практикумы,совместные</a:t>
            </a:r>
            <a:r>
              <a:rPr lang="ru-RU" dirty="0" smtClean="0"/>
              <a:t> </a:t>
            </a:r>
            <a:r>
              <a:rPr lang="ru-RU" dirty="0" err="1" smtClean="0"/>
              <a:t>гостинные,деловые</a:t>
            </a:r>
            <a:r>
              <a:rPr lang="ru-RU" dirty="0" smtClean="0"/>
              <a:t> </a:t>
            </a:r>
            <a:r>
              <a:rPr lang="ru-RU" dirty="0" err="1" smtClean="0"/>
              <a:t>игры,минилекции,круглые</a:t>
            </a:r>
            <a:r>
              <a:rPr lang="ru-RU" dirty="0" smtClean="0"/>
              <a:t> столы;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взимопосещение</a:t>
            </a:r>
            <a:r>
              <a:rPr lang="ru-RU" dirty="0" smtClean="0"/>
              <a:t> занятий.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6" y="4165005"/>
            <a:ext cx="4289990" cy="241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1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4540565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93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5040821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Традиции и инновации не существуют вне их взаимосвязи. Следует обратить внимание на слова: «Все новое - это хорошо забытое старое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52835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66</TotalTime>
  <Words>117</Words>
  <Application>Microsoft Office PowerPoint</Application>
  <PresentationFormat>Широкоэкранный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Берлин</vt:lpstr>
      <vt:lpstr> «Вариативность форм взаимодействия педагогов»  старший воспитатель МАДОУ МО г. Краснодар «Детский сад №11» Наконечникова Е.С.</vt:lpstr>
      <vt:lpstr>Традиция и инновация на первый взгляд – это два противоположных понятия, но ведь любая традиция когда-то была инновационным введением, а постоянно реализуемое новшество обязательно становится традицией.</vt:lpstr>
      <vt:lpstr>Взаимодействие участников образовательного процесса базируется на следующих принципах:   - Добровольность  - Сотрудничество  - Уважение интересов друг друга  - Соблюдение законов и иных нормативных актов.  Ведущей целью взаимодействия является развитие личностей взаимодействующих сторон, их взаимоотношений, развитие коллектива и реализация его воспитательных возможностей.</vt:lpstr>
      <vt:lpstr>Ведущей целью взаимодействия является развитие личностей взаимодействующих сторон, их взаимоотношений, развитие коллектива и реализация его воспитательных возможностей  Основными характеристиками взаимодействия считают:  -взаимопознание — объективность знания личностных особенностей, лучших сторон друг друга, интересов, увлечений; стремление лучше узнать и познать друг друга, обоюдный интерес друг к другу;  -взаимопонимание— понимание общей цели взаимодействия, общности и единства задач, стоящих перед педагогами и детьми; принятие трудностей и забот друг друга;  -взаимоотношение— проявление такта, внимание к мнению и предложениям друг друга; эмоциональная готовность к совместной деятельности, удовлетворенность ее результатами; уважение позиции друг друга, сопереживание, сочувствие;  -по взаимным действиям — осуществление постоянных контактов, активность участия в совместной деятельности; инициатива в установлении различных контактов, идущая с обеих сторон; помощь, поддержка друг друга;  -по взаимовлиянию — способность приходить к согласию по спорным вопросам; учет мнения друг друга при организации работы; изменение способов поведения и действий после рекомендации в адрес друг друга; восприятие другого в качестве примера для подражания.</vt:lpstr>
      <vt:lpstr>Критериями эффективности взаимодействия выступают следующие  составляющие:   -расширение границ индивидуального профессионального  опыта; -совершенствование профессиональных умений; атмосфера творческого поиска в решении актуальных проблем образовательного процесса, развития  учащихся;  -способность к оценке и профессиональной рефлексии процесса и результатов взаимодействия</vt:lpstr>
      <vt:lpstr>Постоянное взаимодействие в триаде определяет необходимость -нового качества формируемых в ее процессе  -профессионально-личностных характеристик,  -профессиональной самоорганизации,  -ключевых компетенций и педагогического творчества   современного воспитателя путём наращивания знаний  -о новых методиках,  -приёмах, -технологиях, способствуя развитию новых ценностей деятельности, подготовку педагога как субъекта профессиональной деятельности.</vt:lpstr>
      <vt:lpstr>Формы взаимодействия педагогов ДОУ    -методические встречи -педагогические советы -семинары-практикумы,совместные гостинные,деловые игры,минилекции,круглые столы; -взимопосещение занятий.</vt:lpstr>
      <vt:lpstr>Презентация PowerPoint</vt:lpstr>
      <vt:lpstr>Традиции и инновации не существуют вне их взаимосвязи. Следует обратить внимание на слова: «Все новое - это хорошо забытое старое».      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«Вариативность форм взаимодействия педагогов»</dc:title>
  <dc:creator>ДС-11</dc:creator>
  <cp:lastModifiedBy>ДС-11</cp:lastModifiedBy>
  <cp:revision>10</cp:revision>
  <dcterms:created xsi:type="dcterms:W3CDTF">2021-09-15T11:39:35Z</dcterms:created>
  <dcterms:modified xsi:type="dcterms:W3CDTF">2021-09-15T12:46:02Z</dcterms:modified>
</cp:coreProperties>
</file>