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2" r:id="rId3"/>
    <p:sldId id="263" r:id="rId4"/>
    <p:sldId id="267" r:id="rId5"/>
    <p:sldId id="264" r:id="rId6"/>
    <p:sldId id="268" r:id="rId7"/>
    <p:sldId id="270" r:id="rId8"/>
    <p:sldId id="26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173A8D"/>
    <a:srgbClr val="FFC900"/>
    <a:srgbClr val="129481"/>
    <a:srgbClr val="0F2741"/>
    <a:srgbClr val="001736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C612E-292B-4E5B-BDD7-DF46028971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A0D99E-E306-4F73-8730-89A84F892F0B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FFFF00"/>
              </a:solidFill>
            </a:rPr>
            <a:t>Психодиагностический этап: </a:t>
          </a:r>
          <a:r>
            <a:rPr lang="ru-RU" sz="2800" dirty="0" smtClean="0"/>
            <a:t>индивидуальная </a:t>
          </a:r>
          <a:r>
            <a:rPr lang="ru-RU" sz="2800" dirty="0" err="1" smtClean="0"/>
            <a:t>цветопроба</a:t>
          </a:r>
          <a:endParaRPr lang="ru-RU" sz="2800" dirty="0"/>
        </a:p>
      </dgm:t>
    </dgm:pt>
    <dgm:pt modelId="{CCA7E315-52EC-4E41-9E4B-14D18EA7EA0D}" type="parTrans" cxnId="{41933191-B58E-45C5-AA9C-C54385853C89}">
      <dgm:prSet/>
      <dgm:spPr/>
      <dgm:t>
        <a:bodyPr/>
        <a:lstStyle/>
        <a:p>
          <a:endParaRPr lang="ru-RU" sz="2000"/>
        </a:p>
      </dgm:t>
    </dgm:pt>
    <dgm:pt modelId="{217A7256-477A-4710-99FE-2ADC5511F68D}" type="sibTrans" cxnId="{41933191-B58E-45C5-AA9C-C54385853C89}">
      <dgm:prSet/>
      <dgm:spPr/>
      <dgm:t>
        <a:bodyPr/>
        <a:lstStyle/>
        <a:p>
          <a:endParaRPr lang="ru-RU" sz="2000"/>
        </a:p>
      </dgm:t>
    </dgm:pt>
    <dgm:pt modelId="{ED32BF76-5628-4EB1-9749-AC6B42A8DCAE}">
      <dgm:prSet custT="1"/>
      <dgm:spPr/>
      <dgm:t>
        <a:bodyPr/>
        <a:lstStyle/>
        <a:p>
          <a:pPr rtl="0"/>
          <a:r>
            <a:rPr lang="ru-RU" sz="2400" b="1" dirty="0" err="1" smtClean="0">
              <a:solidFill>
                <a:srgbClr val="C00000"/>
              </a:solidFill>
            </a:rPr>
            <a:t>Психокоррекционный</a:t>
          </a:r>
          <a:r>
            <a:rPr lang="ru-RU" sz="2400" b="1" dirty="0" smtClean="0">
              <a:solidFill>
                <a:srgbClr val="C00000"/>
              </a:solidFill>
            </a:rPr>
            <a:t> этап: </a:t>
          </a:r>
          <a:r>
            <a:rPr lang="ru-RU" sz="2400" dirty="0" smtClean="0"/>
            <a:t>обозначение путей выхода из сложившейся ситуации, гармонизация состояния</a:t>
          </a:r>
          <a:endParaRPr lang="ru-RU" sz="2400" dirty="0"/>
        </a:p>
      </dgm:t>
    </dgm:pt>
    <dgm:pt modelId="{F4170AD2-A861-4D79-9170-804779DBD25D}" type="parTrans" cxnId="{A3EB1827-24C0-409D-9DE8-53485A927C14}">
      <dgm:prSet/>
      <dgm:spPr/>
      <dgm:t>
        <a:bodyPr/>
        <a:lstStyle/>
        <a:p>
          <a:endParaRPr lang="ru-RU" sz="2000"/>
        </a:p>
      </dgm:t>
    </dgm:pt>
    <dgm:pt modelId="{70FB26D8-DBDD-47A1-A3E5-A5D61FE12926}" type="sibTrans" cxnId="{A3EB1827-24C0-409D-9DE8-53485A927C14}">
      <dgm:prSet/>
      <dgm:spPr/>
      <dgm:t>
        <a:bodyPr/>
        <a:lstStyle/>
        <a:p>
          <a:endParaRPr lang="ru-RU" sz="2000"/>
        </a:p>
      </dgm:t>
    </dgm:pt>
    <dgm:pt modelId="{AE187D5B-1C22-48F5-BAA3-733F598EF11B}">
      <dgm:prSet custT="1"/>
      <dgm:spPr/>
      <dgm:t>
        <a:bodyPr/>
        <a:lstStyle/>
        <a:p>
          <a:pPr rtl="0"/>
          <a:r>
            <a:rPr lang="ru-RU" sz="2400" b="1" dirty="0" err="1" smtClean="0">
              <a:solidFill>
                <a:srgbClr val="00B0F0"/>
              </a:solidFill>
            </a:rPr>
            <a:t>Музыкотерапевтический</a:t>
          </a:r>
          <a:r>
            <a:rPr lang="ru-RU" sz="2400" b="1" dirty="0" smtClean="0">
              <a:solidFill>
                <a:srgbClr val="00B0F0"/>
              </a:solidFill>
            </a:rPr>
            <a:t> этап: </a:t>
          </a:r>
          <a:r>
            <a:rPr lang="ru-RU" sz="2400" dirty="0" smtClean="0"/>
            <a:t>на основании результатов предыдущих этапов предлагаются музыкальные произведения</a:t>
          </a:r>
          <a:endParaRPr lang="ru-RU" sz="2400" dirty="0"/>
        </a:p>
      </dgm:t>
    </dgm:pt>
    <dgm:pt modelId="{8B393F62-B500-4C04-891A-E770A8CB0E51}" type="parTrans" cxnId="{539012C3-2382-4CCC-A28F-5568FA509A16}">
      <dgm:prSet/>
      <dgm:spPr/>
      <dgm:t>
        <a:bodyPr/>
        <a:lstStyle/>
        <a:p>
          <a:endParaRPr lang="ru-RU" sz="2000"/>
        </a:p>
      </dgm:t>
    </dgm:pt>
    <dgm:pt modelId="{C4FC061F-2DFF-44B3-B458-ECEEBA2F6D12}" type="sibTrans" cxnId="{539012C3-2382-4CCC-A28F-5568FA509A16}">
      <dgm:prSet/>
      <dgm:spPr/>
      <dgm:t>
        <a:bodyPr/>
        <a:lstStyle/>
        <a:p>
          <a:endParaRPr lang="ru-RU" sz="2000"/>
        </a:p>
      </dgm:t>
    </dgm:pt>
    <dgm:pt modelId="{D9BF1D99-9D62-4D53-BA2C-1D6ECD32FFDF}" type="pres">
      <dgm:prSet presAssocID="{FF0C612E-292B-4E5B-BDD7-DF46028971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EF10DDD-01CD-40F0-88B2-65C80BDD4E10}" type="pres">
      <dgm:prSet presAssocID="{FF0C612E-292B-4E5B-BDD7-DF4602897111}" presName="Name1" presStyleCnt="0"/>
      <dgm:spPr/>
    </dgm:pt>
    <dgm:pt modelId="{E659473E-05BE-4445-B796-DB9508F825F4}" type="pres">
      <dgm:prSet presAssocID="{FF0C612E-292B-4E5B-BDD7-DF4602897111}" presName="cycle" presStyleCnt="0"/>
      <dgm:spPr/>
    </dgm:pt>
    <dgm:pt modelId="{47938150-5C05-4821-8084-D3598FB32DA4}" type="pres">
      <dgm:prSet presAssocID="{FF0C612E-292B-4E5B-BDD7-DF4602897111}" presName="srcNode" presStyleLbl="node1" presStyleIdx="0" presStyleCnt="3"/>
      <dgm:spPr/>
    </dgm:pt>
    <dgm:pt modelId="{E12DEF76-E619-421E-B97C-E74B4985C34D}" type="pres">
      <dgm:prSet presAssocID="{FF0C612E-292B-4E5B-BDD7-DF4602897111}" presName="conn" presStyleLbl="parChTrans1D2" presStyleIdx="0" presStyleCnt="1"/>
      <dgm:spPr/>
      <dgm:t>
        <a:bodyPr/>
        <a:lstStyle/>
        <a:p>
          <a:endParaRPr lang="ru-RU"/>
        </a:p>
      </dgm:t>
    </dgm:pt>
    <dgm:pt modelId="{8620E54C-F831-4ED7-BD20-D455A5B84FD2}" type="pres">
      <dgm:prSet presAssocID="{FF0C612E-292B-4E5B-BDD7-DF4602897111}" presName="extraNode" presStyleLbl="node1" presStyleIdx="0" presStyleCnt="3"/>
      <dgm:spPr/>
    </dgm:pt>
    <dgm:pt modelId="{A889F49C-337D-47F1-BED7-722C882DE479}" type="pres">
      <dgm:prSet presAssocID="{FF0C612E-292B-4E5B-BDD7-DF4602897111}" presName="dstNode" presStyleLbl="node1" presStyleIdx="0" presStyleCnt="3"/>
      <dgm:spPr/>
    </dgm:pt>
    <dgm:pt modelId="{DB1DE285-1E05-4D8C-8B4F-C09688392337}" type="pres">
      <dgm:prSet presAssocID="{F3A0D99E-E306-4F73-8730-89A84F892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E8E08-2E14-4233-B7FC-7AEAB90C7BDD}" type="pres">
      <dgm:prSet presAssocID="{F3A0D99E-E306-4F73-8730-89A84F892F0B}" presName="accent_1" presStyleCnt="0"/>
      <dgm:spPr/>
    </dgm:pt>
    <dgm:pt modelId="{10673504-9138-4FBB-AC8D-806AC3AA3BE8}" type="pres">
      <dgm:prSet presAssocID="{F3A0D99E-E306-4F73-8730-89A84F892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9D1AD4-1CEF-4431-982B-28DB81CC327C}" type="pres">
      <dgm:prSet presAssocID="{ED32BF76-5628-4EB1-9749-AC6B42A8DC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3B23-BFDA-4846-9ADD-AE4B64AFACB7}" type="pres">
      <dgm:prSet presAssocID="{ED32BF76-5628-4EB1-9749-AC6B42A8DCAE}" presName="accent_2" presStyleCnt="0"/>
      <dgm:spPr/>
    </dgm:pt>
    <dgm:pt modelId="{2A2DB1CD-6FA4-4B14-B07E-BEDD75366D23}" type="pres">
      <dgm:prSet presAssocID="{ED32BF76-5628-4EB1-9749-AC6B42A8DCA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0EA44C-4B9F-412C-B567-1104AE576564}" type="pres">
      <dgm:prSet presAssocID="{AE187D5B-1C22-48F5-BAA3-733F598EF11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41EEE-340B-4CFE-9522-6736B5F13E7A}" type="pres">
      <dgm:prSet presAssocID="{AE187D5B-1C22-48F5-BAA3-733F598EF11B}" presName="accent_3" presStyleCnt="0"/>
      <dgm:spPr/>
    </dgm:pt>
    <dgm:pt modelId="{746C76F0-7F14-424A-B0BF-04732E4E2BB8}" type="pres">
      <dgm:prSet presAssocID="{AE187D5B-1C22-48F5-BAA3-733F598EF11B}" presName="accentRepeatNode" presStyleLbl="solidFgAcc1" presStyleIdx="2" presStyleCnt="3" custLinFactNeighborX="2006" custLinFactNeighborY="13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3E2D23C-7398-4B71-BD4B-30B333FFBD17}" type="presOf" srcId="{AE187D5B-1C22-48F5-BAA3-733F598EF11B}" destId="{920EA44C-4B9F-412C-B567-1104AE576564}" srcOrd="0" destOrd="0" presId="urn:microsoft.com/office/officeart/2008/layout/VerticalCurvedList"/>
    <dgm:cxn modelId="{A3EB1827-24C0-409D-9DE8-53485A927C14}" srcId="{FF0C612E-292B-4E5B-BDD7-DF4602897111}" destId="{ED32BF76-5628-4EB1-9749-AC6B42A8DCAE}" srcOrd="1" destOrd="0" parTransId="{F4170AD2-A861-4D79-9170-804779DBD25D}" sibTransId="{70FB26D8-DBDD-47A1-A3E5-A5D61FE12926}"/>
    <dgm:cxn modelId="{F0595726-D5AF-4BF8-9490-8F243015F9E4}" type="presOf" srcId="{ED32BF76-5628-4EB1-9749-AC6B42A8DCAE}" destId="{D09D1AD4-1CEF-4431-982B-28DB81CC327C}" srcOrd="0" destOrd="0" presId="urn:microsoft.com/office/officeart/2008/layout/VerticalCurvedList"/>
    <dgm:cxn modelId="{539012C3-2382-4CCC-A28F-5568FA509A16}" srcId="{FF0C612E-292B-4E5B-BDD7-DF4602897111}" destId="{AE187D5B-1C22-48F5-BAA3-733F598EF11B}" srcOrd="2" destOrd="0" parTransId="{8B393F62-B500-4C04-891A-E770A8CB0E51}" sibTransId="{C4FC061F-2DFF-44B3-B458-ECEEBA2F6D12}"/>
    <dgm:cxn modelId="{B8340EF5-9E81-463E-AF4D-91A45E53C70B}" type="presOf" srcId="{FF0C612E-292B-4E5B-BDD7-DF4602897111}" destId="{D9BF1D99-9D62-4D53-BA2C-1D6ECD32FFDF}" srcOrd="0" destOrd="0" presId="urn:microsoft.com/office/officeart/2008/layout/VerticalCurvedList"/>
    <dgm:cxn modelId="{41933191-B58E-45C5-AA9C-C54385853C89}" srcId="{FF0C612E-292B-4E5B-BDD7-DF4602897111}" destId="{F3A0D99E-E306-4F73-8730-89A84F892F0B}" srcOrd="0" destOrd="0" parTransId="{CCA7E315-52EC-4E41-9E4B-14D18EA7EA0D}" sibTransId="{217A7256-477A-4710-99FE-2ADC5511F68D}"/>
    <dgm:cxn modelId="{166E84FA-B902-4C09-8793-A166E5A8AE0C}" type="presOf" srcId="{F3A0D99E-E306-4F73-8730-89A84F892F0B}" destId="{DB1DE285-1E05-4D8C-8B4F-C09688392337}" srcOrd="0" destOrd="0" presId="urn:microsoft.com/office/officeart/2008/layout/VerticalCurvedList"/>
    <dgm:cxn modelId="{B47F7DE4-0401-4CC8-847D-8ADC9879DD62}" type="presOf" srcId="{217A7256-477A-4710-99FE-2ADC5511F68D}" destId="{E12DEF76-E619-421E-B97C-E74B4985C34D}" srcOrd="0" destOrd="0" presId="urn:microsoft.com/office/officeart/2008/layout/VerticalCurvedList"/>
    <dgm:cxn modelId="{6BC86A73-A286-4330-B8DD-579B4550965C}" type="presParOf" srcId="{D9BF1D99-9D62-4D53-BA2C-1D6ECD32FFDF}" destId="{5EF10DDD-01CD-40F0-88B2-65C80BDD4E10}" srcOrd="0" destOrd="0" presId="urn:microsoft.com/office/officeart/2008/layout/VerticalCurvedList"/>
    <dgm:cxn modelId="{AD957653-8AB6-4C52-AF3E-822F5319E10D}" type="presParOf" srcId="{5EF10DDD-01CD-40F0-88B2-65C80BDD4E10}" destId="{E659473E-05BE-4445-B796-DB9508F825F4}" srcOrd="0" destOrd="0" presId="urn:microsoft.com/office/officeart/2008/layout/VerticalCurvedList"/>
    <dgm:cxn modelId="{AEEF737E-7A10-4893-AE7C-9EFA14C9E717}" type="presParOf" srcId="{E659473E-05BE-4445-B796-DB9508F825F4}" destId="{47938150-5C05-4821-8084-D3598FB32DA4}" srcOrd="0" destOrd="0" presId="urn:microsoft.com/office/officeart/2008/layout/VerticalCurvedList"/>
    <dgm:cxn modelId="{EFB5BCA4-D2FC-4293-B640-8E7CF25B0715}" type="presParOf" srcId="{E659473E-05BE-4445-B796-DB9508F825F4}" destId="{E12DEF76-E619-421E-B97C-E74B4985C34D}" srcOrd="1" destOrd="0" presId="urn:microsoft.com/office/officeart/2008/layout/VerticalCurvedList"/>
    <dgm:cxn modelId="{A70BB54F-1BE6-4A24-8595-476608F179B9}" type="presParOf" srcId="{E659473E-05BE-4445-B796-DB9508F825F4}" destId="{8620E54C-F831-4ED7-BD20-D455A5B84FD2}" srcOrd="2" destOrd="0" presId="urn:microsoft.com/office/officeart/2008/layout/VerticalCurvedList"/>
    <dgm:cxn modelId="{70676DA1-5634-4B73-957A-088C05F5EB80}" type="presParOf" srcId="{E659473E-05BE-4445-B796-DB9508F825F4}" destId="{A889F49C-337D-47F1-BED7-722C882DE479}" srcOrd="3" destOrd="0" presId="urn:microsoft.com/office/officeart/2008/layout/VerticalCurvedList"/>
    <dgm:cxn modelId="{56A63536-495B-4AB8-9728-BC6A6EDA54A6}" type="presParOf" srcId="{5EF10DDD-01CD-40F0-88B2-65C80BDD4E10}" destId="{DB1DE285-1E05-4D8C-8B4F-C09688392337}" srcOrd="1" destOrd="0" presId="urn:microsoft.com/office/officeart/2008/layout/VerticalCurvedList"/>
    <dgm:cxn modelId="{889C81E0-9DB2-47FC-85B8-7B6216A88453}" type="presParOf" srcId="{5EF10DDD-01CD-40F0-88B2-65C80BDD4E10}" destId="{5D7E8E08-2E14-4233-B7FC-7AEAB90C7BDD}" srcOrd="2" destOrd="0" presId="urn:microsoft.com/office/officeart/2008/layout/VerticalCurvedList"/>
    <dgm:cxn modelId="{8EC9366D-DD23-40EA-8BF9-55FCFE76A91E}" type="presParOf" srcId="{5D7E8E08-2E14-4233-B7FC-7AEAB90C7BDD}" destId="{10673504-9138-4FBB-AC8D-806AC3AA3BE8}" srcOrd="0" destOrd="0" presId="urn:microsoft.com/office/officeart/2008/layout/VerticalCurvedList"/>
    <dgm:cxn modelId="{18FD7657-20F6-4653-980E-BC7C534C0CB9}" type="presParOf" srcId="{5EF10DDD-01CD-40F0-88B2-65C80BDD4E10}" destId="{D09D1AD4-1CEF-4431-982B-28DB81CC327C}" srcOrd="3" destOrd="0" presId="urn:microsoft.com/office/officeart/2008/layout/VerticalCurvedList"/>
    <dgm:cxn modelId="{F8A16672-9F5E-4A09-A934-4520060B48FE}" type="presParOf" srcId="{5EF10DDD-01CD-40F0-88B2-65C80BDD4E10}" destId="{3F9C3B23-BFDA-4846-9ADD-AE4B64AFACB7}" srcOrd="4" destOrd="0" presId="urn:microsoft.com/office/officeart/2008/layout/VerticalCurvedList"/>
    <dgm:cxn modelId="{99A5ACFE-6AC9-48AF-9D33-61A4D179F15C}" type="presParOf" srcId="{3F9C3B23-BFDA-4846-9ADD-AE4B64AFACB7}" destId="{2A2DB1CD-6FA4-4B14-B07E-BEDD75366D23}" srcOrd="0" destOrd="0" presId="urn:microsoft.com/office/officeart/2008/layout/VerticalCurvedList"/>
    <dgm:cxn modelId="{AB72A779-F08A-4EFC-8EEB-BEA8CC5CFE68}" type="presParOf" srcId="{5EF10DDD-01CD-40F0-88B2-65C80BDD4E10}" destId="{920EA44C-4B9F-412C-B567-1104AE576564}" srcOrd="5" destOrd="0" presId="urn:microsoft.com/office/officeart/2008/layout/VerticalCurvedList"/>
    <dgm:cxn modelId="{C4547BBE-B578-487B-AE03-F11DF6EE21E1}" type="presParOf" srcId="{5EF10DDD-01CD-40F0-88B2-65C80BDD4E10}" destId="{55641EEE-340B-4CFE-9522-6736B5F13E7A}" srcOrd="6" destOrd="0" presId="urn:microsoft.com/office/officeart/2008/layout/VerticalCurvedList"/>
    <dgm:cxn modelId="{F870E29C-A5DD-4575-A01C-83A037210B7D}" type="presParOf" srcId="{55641EEE-340B-4CFE-9522-6736B5F13E7A}" destId="{746C76F0-7F14-424A-B0BF-04732E4E2B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DEF76-E619-421E-B97C-E74B4985C34D}">
      <dsp:nvSpPr>
        <dsp:cNvPr id="0" name=""/>
        <dsp:cNvSpPr/>
      </dsp:nvSpPr>
      <dsp:spPr>
        <a:xfrm>
          <a:off x="-5832316" y="-892809"/>
          <a:ext cx="6944977" cy="6944977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E285-1E05-4D8C-8B4F-C09688392337}">
      <dsp:nvSpPr>
        <dsp:cNvPr id="0" name=""/>
        <dsp:cNvSpPr/>
      </dsp:nvSpPr>
      <dsp:spPr>
        <a:xfrm>
          <a:off x="716118" y="515935"/>
          <a:ext cx="7461056" cy="10318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04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Психодиагностический этап: </a:t>
          </a:r>
          <a:r>
            <a:rPr lang="ru-RU" sz="2800" kern="1200" dirty="0" smtClean="0"/>
            <a:t>индивидуальная </a:t>
          </a:r>
          <a:r>
            <a:rPr lang="ru-RU" sz="2800" kern="1200" dirty="0" err="1" smtClean="0"/>
            <a:t>цветопроба</a:t>
          </a:r>
          <a:endParaRPr lang="ru-RU" sz="2800" kern="1200" dirty="0"/>
        </a:p>
      </dsp:txBody>
      <dsp:txXfrm>
        <a:off x="716118" y="515935"/>
        <a:ext cx="7461056" cy="1031871"/>
      </dsp:txXfrm>
    </dsp:sp>
    <dsp:sp modelId="{10673504-9138-4FBB-AC8D-806AC3AA3BE8}">
      <dsp:nvSpPr>
        <dsp:cNvPr id="0" name=""/>
        <dsp:cNvSpPr/>
      </dsp:nvSpPr>
      <dsp:spPr>
        <a:xfrm>
          <a:off x="71199" y="386951"/>
          <a:ext cx="1289839" cy="12898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D1AD4-1CEF-4431-982B-28DB81CC327C}">
      <dsp:nvSpPr>
        <dsp:cNvPr id="0" name=""/>
        <dsp:cNvSpPr/>
      </dsp:nvSpPr>
      <dsp:spPr>
        <a:xfrm>
          <a:off x="1091204" y="2063743"/>
          <a:ext cx="7085971" cy="1031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04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</a:rPr>
            <a:t>Психокоррекционный</a:t>
          </a:r>
          <a:r>
            <a:rPr lang="ru-RU" sz="2400" b="1" kern="1200" dirty="0" smtClean="0">
              <a:solidFill>
                <a:srgbClr val="C00000"/>
              </a:solidFill>
            </a:rPr>
            <a:t> этап: </a:t>
          </a:r>
          <a:r>
            <a:rPr lang="ru-RU" sz="2400" kern="1200" dirty="0" smtClean="0"/>
            <a:t>обозначение путей выхода из сложившейся ситуации, гармонизация состояния</a:t>
          </a:r>
          <a:endParaRPr lang="ru-RU" sz="2400" kern="1200" dirty="0"/>
        </a:p>
      </dsp:txBody>
      <dsp:txXfrm>
        <a:off x="1091204" y="2063743"/>
        <a:ext cx="7085971" cy="1031871"/>
      </dsp:txXfrm>
    </dsp:sp>
    <dsp:sp modelId="{2A2DB1CD-6FA4-4B14-B07E-BEDD75366D23}">
      <dsp:nvSpPr>
        <dsp:cNvPr id="0" name=""/>
        <dsp:cNvSpPr/>
      </dsp:nvSpPr>
      <dsp:spPr>
        <a:xfrm>
          <a:off x="446284" y="1934759"/>
          <a:ext cx="1289839" cy="12898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EA44C-4B9F-412C-B567-1104AE576564}">
      <dsp:nvSpPr>
        <dsp:cNvPr id="0" name=""/>
        <dsp:cNvSpPr/>
      </dsp:nvSpPr>
      <dsp:spPr>
        <a:xfrm>
          <a:off x="716118" y="3611550"/>
          <a:ext cx="7461056" cy="10318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04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B0F0"/>
              </a:solidFill>
            </a:rPr>
            <a:t>Музыкотерапевтический</a:t>
          </a:r>
          <a:r>
            <a:rPr lang="ru-RU" sz="2400" b="1" kern="1200" dirty="0" smtClean="0">
              <a:solidFill>
                <a:srgbClr val="00B0F0"/>
              </a:solidFill>
            </a:rPr>
            <a:t> этап: </a:t>
          </a:r>
          <a:r>
            <a:rPr lang="ru-RU" sz="2400" kern="1200" dirty="0" smtClean="0"/>
            <a:t>на основании результатов предыдущих этапов предлагаются музыкальные произведения</a:t>
          </a:r>
          <a:endParaRPr lang="ru-RU" sz="2400" kern="1200" dirty="0"/>
        </a:p>
      </dsp:txBody>
      <dsp:txXfrm>
        <a:off x="716118" y="3611550"/>
        <a:ext cx="7461056" cy="1031871"/>
      </dsp:txXfrm>
    </dsp:sp>
    <dsp:sp modelId="{746C76F0-7F14-424A-B0BF-04732E4E2BB8}">
      <dsp:nvSpPr>
        <dsp:cNvPr id="0" name=""/>
        <dsp:cNvSpPr/>
      </dsp:nvSpPr>
      <dsp:spPr>
        <a:xfrm>
          <a:off x="97073" y="3499824"/>
          <a:ext cx="1289839" cy="12898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1" y="244819"/>
            <a:ext cx="8168639" cy="517584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Эмоционально-личностное развитие ребенка средствами цветовой психологии и</a:t>
            </a:r>
            <a:b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арт-терапии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73A8D"/>
                </a:solidFill>
                <a:latin typeface="+mn-lt"/>
              </a:rPr>
              <a:t/>
            </a:r>
            <a:b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73A8D"/>
                </a:solidFill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Заводцева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Наталья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Николаевна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педагог-психолог МАДОУ МО</a:t>
            </a:r>
            <a:b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</a:b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г.Краснодар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 «Центр – детский сад №203»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8640" y="3960869"/>
            <a:ext cx="7985760" cy="15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169" y="913515"/>
            <a:ext cx="7886063" cy="11403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Методика диагностики </a:t>
            </a:r>
            <a:r>
              <a:rPr lang="ru-RU" b="1" dirty="0">
                <a:solidFill>
                  <a:srgbClr val="7030A0"/>
                </a:solidFill>
              </a:rPr>
              <a:t>и коррекции нервно-психического состояния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02" y="2561284"/>
            <a:ext cx="7772400" cy="3994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предназначена для диагностики и коррекции нервно-психического состояния взрослых и детей с </a:t>
            </a:r>
            <a:r>
              <a:rPr lang="ru-RU" sz="3200" b="1" dirty="0" smtClean="0">
                <a:solidFill>
                  <a:srgbClr val="00B050"/>
                </a:solidFill>
              </a:rPr>
              <a:t>4-х летнего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rgbClr val="0070C0"/>
                </a:solidFill>
              </a:rPr>
              <a:t>возраста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>
                <a:solidFill>
                  <a:srgbClr val="00B050"/>
                </a:solidFill>
              </a:rPr>
              <a:t>нормализация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B050"/>
                </a:solidFill>
              </a:rPr>
              <a:t>и улучшение эмоционального состояния и психической деятельности человека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855341" y="4066973"/>
            <a:ext cx="3631721" cy="59991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Результат</a:t>
            </a:r>
            <a:endParaRPr lang="ru-RU" sz="28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>
          <a:xfrm>
            <a:off x="7303543" y="6548006"/>
            <a:ext cx="1840457" cy="30999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/>
                <a:solidFill>
                  <a:srgbClr val="00B0F0"/>
                </a:solidFill>
              </a:rPr>
              <a:t>© </a:t>
            </a:r>
            <a:r>
              <a:rPr lang="ru-RU" b="1" dirty="0" err="1" smtClean="0">
                <a:ln/>
                <a:solidFill>
                  <a:srgbClr val="00B0F0"/>
                </a:solidFill>
              </a:rPr>
              <a:t>Заводцева</a:t>
            </a:r>
            <a:r>
              <a:rPr lang="ru-RU" b="1" dirty="0" smtClean="0">
                <a:ln/>
                <a:solidFill>
                  <a:srgbClr val="00B0F0"/>
                </a:solidFill>
              </a:rPr>
              <a:t> Н.Н., 2022</a:t>
            </a:r>
            <a:endParaRPr lang="en-US" b="1" dirty="0">
              <a:ln/>
              <a:solidFill>
                <a:srgbClr val="00B0F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3703" y="2406389"/>
            <a:ext cx="8328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69" y="513588"/>
            <a:ext cx="7839635" cy="9778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Этапы работы специалиста: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572777"/>
              </p:ext>
            </p:extLst>
          </p:nvPr>
        </p:nvGraphicFramePr>
        <p:xfrm>
          <a:off x="421172" y="1465729"/>
          <a:ext cx="8248375" cy="515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>
          <a:xfrm>
            <a:off x="7303543" y="6548006"/>
            <a:ext cx="1840457" cy="30999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/>
                <a:solidFill>
                  <a:srgbClr val="00B0F0"/>
                </a:solidFill>
              </a:rPr>
              <a:t>© </a:t>
            </a:r>
            <a:r>
              <a:rPr lang="ru-RU" b="1" dirty="0" err="1" smtClean="0">
                <a:ln/>
                <a:solidFill>
                  <a:srgbClr val="00B0F0"/>
                </a:solidFill>
              </a:rPr>
              <a:t>Заводцева</a:t>
            </a:r>
            <a:r>
              <a:rPr lang="ru-RU" b="1" dirty="0" smtClean="0">
                <a:ln/>
                <a:solidFill>
                  <a:srgbClr val="00B0F0"/>
                </a:solidFill>
              </a:rPr>
              <a:t> Н.Н., 2022</a:t>
            </a:r>
            <a:endParaRPr lang="en-US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67" y="1124523"/>
            <a:ext cx="8267427" cy="966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Индивидуальная </a:t>
            </a:r>
            <a:r>
              <a:rPr lang="ru-RU" sz="4400" b="1" dirty="0" err="1" smtClean="0">
                <a:solidFill>
                  <a:srgbClr val="7030A0"/>
                </a:solidFill>
              </a:rPr>
              <a:t>цветопроба</a:t>
            </a:r>
            <a:r>
              <a:rPr lang="ru-RU" sz="4400" b="1" dirty="0" smtClean="0">
                <a:solidFill>
                  <a:srgbClr val="7030A0"/>
                </a:solidFill>
              </a:rPr>
              <a:t>: </a:t>
            </a:r>
            <a:r>
              <a:rPr lang="ru-RU" b="1" dirty="0">
                <a:solidFill>
                  <a:srgbClr val="FF0000"/>
                </a:solidFill>
              </a:rPr>
              <a:t>карточки </a:t>
            </a:r>
            <a:r>
              <a:rPr lang="ru-RU" b="1" dirty="0" err="1" smtClean="0">
                <a:solidFill>
                  <a:srgbClr val="FF0000"/>
                </a:solidFill>
              </a:rPr>
              <a:t>М.Люшера</a:t>
            </a: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" y="2847524"/>
            <a:ext cx="3019246" cy="3522454"/>
          </a:xfrm>
        </p:spPr>
      </p:pic>
      <p:sp>
        <p:nvSpPr>
          <p:cNvPr id="9" name="Стрелка вниз 8"/>
          <p:cNvSpPr/>
          <p:nvPr/>
        </p:nvSpPr>
        <p:spPr>
          <a:xfrm rot="16200000">
            <a:off x="3119623" y="4238077"/>
            <a:ext cx="1896968" cy="84773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81" y="2953916"/>
            <a:ext cx="4376829" cy="341606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63703" y="2406389"/>
            <a:ext cx="8328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2447029"/>
            <a:ext cx="5322958" cy="186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00" y="3727013"/>
            <a:ext cx="2824432" cy="282443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3079" y="752846"/>
            <a:ext cx="8267427" cy="966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Индивидуальная </a:t>
            </a:r>
            <a:r>
              <a:rPr lang="ru-RU" sz="4400" b="1" dirty="0" err="1" smtClean="0">
                <a:solidFill>
                  <a:srgbClr val="7030A0"/>
                </a:solidFill>
              </a:rPr>
              <a:t>цветопроба</a:t>
            </a:r>
            <a:r>
              <a:rPr lang="ru-RU" sz="4400" b="1" dirty="0" smtClean="0">
                <a:solidFill>
                  <a:srgbClr val="7030A0"/>
                </a:solidFill>
              </a:rPr>
              <a:t>: </a:t>
            </a:r>
            <a:r>
              <a:rPr lang="ru-RU" sz="3600" b="1" dirty="0">
                <a:solidFill>
                  <a:srgbClr val="FF0000"/>
                </a:solidFill>
              </a:rPr>
              <a:t>методика «Паровозик» автор </a:t>
            </a:r>
            <a:r>
              <a:rPr lang="ru-RU" sz="3600" b="1" dirty="0" err="1">
                <a:solidFill>
                  <a:srgbClr val="FF0000"/>
                </a:solidFill>
              </a:rPr>
              <a:t>Велиева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С.В.</a:t>
            </a: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3079" y="2162549"/>
            <a:ext cx="8328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116" y="1931556"/>
            <a:ext cx="8532465" cy="4711234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Удача – это переход от одной неудачи к другой  с возрастающим энтузиазмом.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Эгоист – это неприятный тип, который думает о себе, а не обо мне.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Две вещи удивляют меня – звездное небо над нами и нравственный закон внутри нас.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Ты должен любить безногих, двуногих, четвероногих и многоногих.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И вижу берег зачарованный, очарованную даль.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Вспомни радостные дни. Как хорошо и свежи были розы.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Мысль изреченная есть ложь. Молчи, сокройся </a:t>
            </a:r>
            <a:r>
              <a:rPr lang="ru-RU" sz="2400" smtClean="0">
                <a:solidFill>
                  <a:srgbClr val="002060"/>
                </a:solidFill>
              </a:rPr>
              <a:t>и таи, и мысли, </a:t>
            </a:r>
            <a:r>
              <a:rPr lang="ru-RU" sz="2400" dirty="0" smtClean="0">
                <a:solidFill>
                  <a:srgbClr val="002060"/>
                </a:solidFill>
              </a:rPr>
              <a:t>и дела свои.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Чем больше вижу людей, тем больше люблю животных.</a:t>
            </a:r>
          </a:p>
          <a:p>
            <a:pPr marL="457200" indent="-457200" algn="just">
              <a:buAutoNum type="arabicPeriod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7167" y="334321"/>
            <a:ext cx="8954219" cy="966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err="1">
                <a:solidFill>
                  <a:srgbClr val="7030A0"/>
                </a:solidFill>
              </a:rPr>
              <a:t>Психокоррекционный</a:t>
            </a:r>
            <a:r>
              <a:rPr lang="ru-RU" sz="4400" b="1" dirty="0">
                <a:solidFill>
                  <a:srgbClr val="7030A0"/>
                </a:solidFill>
              </a:rPr>
              <a:t> этап: </a:t>
            </a:r>
            <a:r>
              <a:rPr lang="ru-RU" b="1" dirty="0" smtClean="0">
                <a:solidFill>
                  <a:srgbClr val="0070C0"/>
                </a:solidFill>
              </a:rPr>
              <a:t>ранжирование </a:t>
            </a:r>
            <a:r>
              <a:rPr lang="ru-RU" b="1" dirty="0">
                <a:solidFill>
                  <a:srgbClr val="0070C0"/>
                </a:solidFill>
              </a:rPr>
              <a:t>афоризмов</a:t>
            </a:r>
            <a:endParaRPr lang="ru-RU" sz="44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9947" y="1919865"/>
            <a:ext cx="8328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5" y="2463128"/>
            <a:ext cx="3531079" cy="3122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0" y="3037080"/>
            <a:ext cx="2750868" cy="350429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1228" y="728645"/>
            <a:ext cx="7358332" cy="966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err="1">
                <a:solidFill>
                  <a:srgbClr val="7030A0"/>
                </a:solidFill>
              </a:rPr>
              <a:t>Психокоррекционный</a:t>
            </a:r>
            <a:r>
              <a:rPr lang="ru-RU" sz="4400" b="1" dirty="0">
                <a:solidFill>
                  <a:srgbClr val="7030A0"/>
                </a:solidFill>
              </a:rPr>
              <a:t> этап: </a:t>
            </a:r>
            <a:r>
              <a:rPr lang="ru-RU" sz="4400" b="1" dirty="0">
                <a:solidFill>
                  <a:srgbClr val="0070C0"/>
                </a:solidFill>
              </a:rPr>
              <a:t>выб</a:t>
            </a:r>
            <a:r>
              <a:rPr lang="ru-RU" sz="4400" b="1" dirty="0" smtClean="0">
                <a:solidFill>
                  <a:srgbClr val="0070C0"/>
                </a:solidFill>
              </a:rPr>
              <a:t>ор образа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4343" y="2142229"/>
            <a:ext cx="8328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0935" y="4024509"/>
            <a:ext cx="92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vs.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3" y="429032"/>
            <a:ext cx="8645087" cy="196219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b="1" dirty="0" err="1">
                <a:solidFill>
                  <a:srgbClr val="7030A0"/>
                </a:solidFill>
              </a:rPr>
              <a:t>Музыкотерапевтический</a:t>
            </a:r>
            <a:r>
              <a:rPr lang="ru-RU" sz="4900" b="1" dirty="0">
                <a:solidFill>
                  <a:srgbClr val="7030A0"/>
                </a:solidFill>
              </a:rPr>
              <a:t> этап: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гармонизация состояния через прослушивание музыкальных произведений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94" y="5717642"/>
            <a:ext cx="4660932" cy="11150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Тот, у кого нет музыки в душе,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Кого не тронут сладкие созвучья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Способен на грабеж, измену, хитрость,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87" y="2646679"/>
            <a:ext cx="5130336" cy="288440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9707" y="2528309"/>
            <a:ext cx="8328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821456" y="5735524"/>
            <a:ext cx="4322544" cy="1158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Темны, как ночь, души его движенья,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И чувства все его угрюмы.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/>
              <a:t>                                      </a:t>
            </a:r>
            <a:r>
              <a:rPr lang="en-US" sz="3600" dirty="0" smtClean="0"/>
              <a:t>          </a:t>
            </a:r>
            <a:r>
              <a:rPr lang="ru-RU" sz="3600" dirty="0" smtClean="0"/>
              <a:t>  </a:t>
            </a:r>
            <a:r>
              <a:rPr lang="ru-RU" sz="3600" dirty="0" err="1" smtClean="0"/>
              <a:t>В.Шекспир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4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870" y="1339772"/>
            <a:ext cx="7869891" cy="3982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Спасибо </a:t>
            </a:r>
            <a:endParaRPr lang="en-US" sz="7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за внимание!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7303543" y="6548006"/>
            <a:ext cx="1840457" cy="30999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/>
                <a:solidFill>
                  <a:srgbClr val="00B0F0"/>
                </a:solidFill>
              </a:rPr>
              <a:t>© </a:t>
            </a:r>
            <a:r>
              <a:rPr lang="ru-RU" b="1" dirty="0" err="1" smtClean="0">
                <a:ln/>
                <a:solidFill>
                  <a:srgbClr val="00B0F0"/>
                </a:solidFill>
              </a:rPr>
              <a:t>Заводцева</a:t>
            </a:r>
            <a:r>
              <a:rPr lang="ru-RU" b="1" dirty="0" smtClean="0">
                <a:ln/>
                <a:solidFill>
                  <a:srgbClr val="00B0F0"/>
                </a:solidFill>
              </a:rPr>
              <a:t> Н.Н., 2022</a:t>
            </a:r>
            <a:endParaRPr lang="en-US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242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     Эмоционально-личностное развитие ребенка средствами цветовой психологии и  арт-терапии  Заводцева Наталья Николаевна педагог-психолог МАДОУ МО г.Краснодар «Центр – детский сад №203»</vt:lpstr>
      <vt:lpstr>Методика диагностики и коррекции нервно-психического состояния</vt:lpstr>
      <vt:lpstr>Этапы работы специалиста:</vt:lpstr>
      <vt:lpstr> Индивидуальная цветопроба: карточки М.Люшера </vt:lpstr>
      <vt:lpstr> Индивидуальная цветопроба: методика «Паровозик» автор Велиева С.В. </vt:lpstr>
      <vt:lpstr>Презентация PowerPoint</vt:lpstr>
      <vt:lpstr>Презентация PowerPoint</vt:lpstr>
      <vt:lpstr>Музыкотерапевтический этап:  гармонизация состояния через прослушивание музыкальных произведений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ДС-11</cp:lastModifiedBy>
  <cp:revision>106</cp:revision>
  <dcterms:created xsi:type="dcterms:W3CDTF">2016-11-18T14:12:19Z</dcterms:created>
  <dcterms:modified xsi:type="dcterms:W3CDTF">2022-03-10T12:25:57Z</dcterms:modified>
</cp:coreProperties>
</file>