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12" d="100"/>
          <a:sy n="112" d="100"/>
        </p:scale>
        <p:origin x="5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D2B28C-F07F-4D55-977A-EAB69DEA4EB9}" type="doc">
      <dgm:prSet loTypeId="urn:microsoft.com/office/officeart/2005/8/layout/process1" loCatId="process" qsTypeId="urn:microsoft.com/office/officeart/2005/8/quickstyle/simple1" qsCatId="simple" csTypeId="urn:microsoft.com/office/officeart/2005/8/colors/colorful2" csCatId="colorful" phldr="1"/>
      <dgm:spPr/>
    </dgm:pt>
    <dgm:pt modelId="{B6BAD7A1-107E-450C-A614-636C3CF2F4D4}">
      <dgm:prSet phldrT="[Текст]" custT="1"/>
      <dgm:spPr/>
      <dgm:t>
        <a:bodyPr/>
        <a:lstStyle/>
        <a:p>
          <a:r>
            <a:rPr lang="ru-RU" sz="2000" dirty="0" smtClean="0"/>
            <a:t>Игровые </a:t>
          </a:r>
          <a:r>
            <a:rPr lang="ru-RU" sz="2000" dirty="0" err="1" smtClean="0"/>
            <a:t>иновационые</a:t>
          </a:r>
          <a:r>
            <a:rPr lang="ru-RU" sz="2000" dirty="0" smtClean="0"/>
            <a:t> </a:t>
          </a:r>
          <a:r>
            <a:rPr lang="ru-RU" sz="2000" dirty="0" err="1" smtClean="0"/>
            <a:t>технологие</a:t>
          </a:r>
          <a:r>
            <a:rPr lang="ru-RU" sz="2000" dirty="0" smtClean="0"/>
            <a:t> </a:t>
          </a:r>
          <a:endParaRPr lang="ru-RU" sz="2000" dirty="0"/>
        </a:p>
      </dgm:t>
    </dgm:pt>
    <dgm:pt modelId="{44AF8904-4C17-4551-B8F8-7E78C1ADAE71}" type="parTrans" cxnId="{7DD92B6B-41FF-44E6-BE1C-B0EEF07150DB}">
      <dgm:prSet/>
      <dgm:spPr/>
      <dgm:t>
        <a:bodyPr/>
        <a:lstStyle/>
        <a:p>
          <a:endParaRPr lang="ru-RU" sz="1600"/>
        </a:p>
      </dgm:t>
    </dgm:pt>
    <dgm:pt modelId="{55A24E58-AB5F-4349-8651-146070EF2493}" type="sibTrans" cxnId="{7DD92B6B-41FF-44E6-BE1C-B0EEF07150DB}">
      <dgm:prSet custT="1"/>
      <dgm:spPr/>
      <dgm:t>
        <a:bodyPr/>
        <a:lstStyle/>
        <a:p>
          <a:endParaRPr lang="ru-RU" sz="1600"/>
        </a:p>
      </dgm:t>
    </dgm:pt>
    <dgm:pt modelId="{59C86824-3348-407A-8FF2-F99DF6030001}">
      <dgm:prSet phldrT="[Текст]" custT="1"/>
      <dgm:spPr/>
      <dgm:t>
        <a:bodyPr/>
        <a:lstStyle/>
        <a:p>
          <a:r>
            <a:rPr lang="ru-RU" sz="2000" dirty="0" smtClean="0"/>
            <a:t>Критерии : концептуальность, Эффективность, </a:t>
          </a:r>
          <a:r>
            <a:rPr lang="ru-RU" sz="2000" dirty="0" err="1" smtClean="0"/>
            <a:t>воспроизводимость</a:t>
          </a:r>
          <a:r>
            <a:rPr lang="ru-RU" sz="2000" dirty="0" smtClean="0"/>
            <a:t>, системность</a:t>
          </a:r>
          <a:endParaRPr lang="ru-RU" sz="2000" dirty="0"/>
        </a:p>
      </dgm:t>
    </dgm:pt>
    <dgm:pt modelId="{7C8791AE-FA19-457B-A324-3F033E04F54E}" type="parTrans" cxnId="{52A33A23-9821-4731-B3B6-7F98CACBC277}">
      <dgm:prSet/>
      <dgm:spPr/>
      <dgm:t>
        <a:bodyPr/>
        <a:lstStyle/>
        <a:p>
          <a:endParaRPr lang="ru-RU" sz="1600"/>
        </a:p>
      </dgm:t>
    </dgm:pt>
    <dgm:pt modelId="{E52E6607-FCAB-4E8E-88A6-99D4FFABF1F0}" type="sibTrans" cxnId="{52A33A23-9821-4731-B3B6-7F98CACBC277}">
      <dgm:prSet custT="1"/>
      <dgm:spPr/>
      <dgm:t>
        <a:bodyPr/>
        <a:lstStyle/>
        <a:p>
          <a:endParaRPr lang="ru-RU" sz="1600"/>
        </a:p>
      </dgm:t>
    </dgm:pt>
    <dgm:pt modelId="{DD95CC47-F6C2-4CAE-A2BD-F44F0E348044}">
      <dgm:prSet phldrT="[Текст]" custT="1"/>
      <dgm:spPr/>
      <dgm:t>
        <a:bodyPr/>
        <a:lstStyle/>
        <a:p>
          <a:r>
            <a:rPr lang="ru-RU" sz="2000" dirty="0" smtClean="0"/>
            <a:t>Функция: развлекательная,</a:t>
          </a:r>
        </a:p>
        <a:p>
          <a:r>
            <a:rPr lang="ru-RU" sz="2000" dirty="0" err="1" smtClean="0"/>
            <a:t>комуникативная</a:t>
          </a:r>
          <a:r>
            <a:rPr lang="ru-RU" sz="2000" dirty="0" smtClean="0"/>
            <a:t>,</a:t>
          </a:r>
        </a:p>
        <a:p>
          <a:r>
            <a:rPr lang="ru-RU" sz="2000" dirty="0" smtClean="0"/>
            <a:t>самореализация,</a:t>
          </a:r>
        </a:p>
        <a:p>
          <a:r>
            <a:rPr lang="ru-RU" sz="2000" dirty="0" err="1" smtClean="0"/>
            <a:t>игратерапевтическая</a:t>
          </a:r>
          <a:r>
            <a:rPr lang="ru-RU" sz="2000" dirty="0" smtClean="0"/>
            <a:t>,</a:t>
          </a:r>
        </a:p>
        <a:p>
          <a:r>
            <a:rPr lang="ru-RU" sz="2000" dirty="0" smtClean="0"/>
            <a:t>корректирующая,</a:t>
          </a:r>
        </a:p>
        <a:p>
          <a:r>
            <a:rPr lang="ru-RU" sz="2000" dirty="0" smtClean="0"/>
            <a:t>социализации.</a:t>
          </a:r>
          <a:endParaRPr lang="ru-RU" sz="2000" dirty="0"/>
        </a:p>
      </dgm:t>
    </dgm:pt>
    <dgm:pt modelId="{9C59EDB5-3ED0-48EB-BAFE-B35CC8FCC676}" type="parTrans" cxnId="{B5CAE2E9-6AAA-4F9B-BCEB-9E132C6F3058}">
      <dgm:prSet/>
      <dgm:spPr/>
      <dgm:t>
        <a:bodyPr/>
        <a:lstStyle/>
        <a:p>
          <a:endParaRPr lang="ru-RU" sz="1600"/>
        </a:p>
      </dgm:t>
    </dgm:pt>
    <dgm:pt modelId="{76A2BCA9-5016-4AB6-B455-100B17274282}" type="sibTrans" cxnId="{B5CAE2E9-6AAA-4F9B-BCEB-9E132C6F3058}">
      <dgm:prSet/>
      <dgm:spPr/>
      <dgm:t>
        <a:bodyPr/>
        <a:lstStyle/>
        <a:p>
          <a:endParaRPr lang="ru-RU" sz="1600"/>
        </a:p>
      </dgm:t>
    </dgm:pt>
    <dgm:pt modelId="{A672AFF4-E75F-4FB1-BBBF-052BB3A7508E}" type="pres">
      <dgm:prSet presAssocID="{44D2B28C-F07F-4D55-977A-EAB69DEA4EB9}" presName="Name0" presStyleCnt="0">
        <dgm:presLayoutVars>
          <dgm:dir/>
          <dgm:resizeHandles val="exact"/>
        </dgm:presLayoutVars>
      </dgm:prSet>
      <dgm:spPr/>
    </dgm:pt>
    <dgm:pt modelId="{8ED207A1-A70F-49ED-B91C-07930853568C}" type="pres">
      <dgm:prSet presAssocID="{B6BAD7A1-107E-450C-A614-636C3CF2F4D4}" presName="node" presStyleLbl="node1" presStyleIdx="0" presStyleCnt="3" custLinFactNeighborX="2001" custLinFactNeighborY="667">
        <dgm:presLayoutVars>
          <dgm:bulletEnabled val="1"/>
        </dgm:presLayoutVars>
      </dgm:prSet>
      <dgm:spPr/>
    </dgm:pt>
    <dgm:pt modelId="{E672E549-E154-4E48-879B-871E84317D26}" type="pres">
      <dgm:prSet presAssocID="{55A24E58-AB5F-4349-8651-146070EF2493}" presName="sibTrans" presStyleLbl="sibTrans2D1" presStyleIdx="0" presStyleCnt="2"/>
      <dgm:spPr/>
    </dgm:pt>
    <dgm:pt modelId="{27A16547-894C-4C6A-A624-2EAC40420068}" type="pres">
      <dgm:prSet presAssocID="{55A24E58-AB5F-4349-8651-146070EF2493}" presName="connectorText" presStyleLbl="sibTrans2D1" presStyleIdx="0" presStyleCnt="2"/>
      <dgm:spPr/>
    </dgm:pt>
    <dgm:pt modelId="{A9C0AA7F-4083-404D-87EB-93D377B84D05}" type="pres">
      <dgm:prSet presAssocID="{59C86824-3348-407A-8FF2-F99DF6030001}" presName="node" presStyleLbl="node1" presStyleIdx="1" presStyleCnt="3">
        <dgm:presLayoutVars>
          <dgm:bulletEnabled val="1"/>
        </dgm:presLayoutVars>
      </dgm:prSet>
      <dgm:spPr/>
      <dgm:t>
        <a:bodyPr/>
        <a:lstStyle/>
        <a:p>
          <a:endParaRPr lang="ru-RU"/>
        </a:p>
      </dgm:t>
    </dgm:pt>
    <dgm:pt modelId="{2AC6AAA3-DC98-41AF-AE93-4AF6C50D510D}" type="pres">
      <dgm:prSet presAssocID="{E52E6607-FCAB-4E8E-88A6-99D4FFABF1F0}" presName="sibTrans" presStyleLbl="sibTrans2D1" presStyleIdx="1" presStyleCnt="2"/>
      <dgm:spPr/>
    </dgm:pt>
    <dgm:pt modelId="{D8F4EED1-A247-4E03-94F2-78B61F35BB92}" type="pres">
      <dgm:prSet presAssocID="{E52E6607-FCAB-4E8E-88A6-99D4FFABF1F0}" presName="connectorText" presStyleLbl="sibTrans2D1" presStyleIdx="1" presStyleCnt="2"/>
      <dgm:spPr/>
    </dgm:pt>
    <dgm:pt modelId="{2F55B6B5-E0CF-4B32-9E54-1A9CEEF1A4C8}" type="pres">
      <dgm:prSet presAssocID="{DD95CC47-F6C2-4CAE-A2BD-F44F0E348044}" presName="node" presStyleLbl="node1" presStyleIdx="2" presStyleCnt="3">
        <dgm:presLayoutVars>
          <dgm:bulletEnabled val="1"/>
        </dgm:presLayoutVars>
      </dgm:prSet>
      <dgm:spPr/>
      <dgm:t>
        <a:bodyPr/>
        <a:lstStyle/>
        <a:p>
          <a:endParaRPr lang="ru-RU"/>
        </a:p>
      </dgm:t>
    </dgm:pt>
  </dgm:ptLst>
  <dgm:cxnLst>
    <dgm:cxn modelId="{B5CAE2E9-6AAA-4F9B-BCEB-9E132C6F3058}" srcId="{44D2B28C-F07F-4D55-977A-EAB69DEA4EB9}" destId="{DD95CC47-F6C2-4CAE-A2BD-F44F0E348044}" srcOrd="2" destOrd="0" parTransId="{9C59EDB5-3ED0-48EB-BAFE-B35CC8FCC676}" sibTransId="{76A2BCA9-5016-4AB6-B455-100B17274282}"/>
    <dgm:cxn modelId="{51E23923-4996-487C-8CBD-21778D2A6759}" type="presOf" srcId="{DD95CC47-F6C2-4CAE-A2BD-F44F0E348044}" destId="{2F55B6B5-E0CF-4B32-9E54-1A9CEEF1A4C8}" srcOrd="0" destOrd="0" presId="urn:microsoft.com/office/officeart/2005/8/layout/process1"/>
    <dgm:cxn modelId="{2B8F438D-BC5C-4DEF-9766-276C0B0D7333}" type="presOf" srcId="{44D2B28C-F07F-4D55-977A-EAB69DEA4EB9}" destId="{A672AFF4-E75F-4FB1-BBBF-052BB3A7508E}" srcOrd="0" destOrd="0" presId="urn:microsoft.com/office/officeart/2005/8/layout/process1"/>
    <dgm:cxn modelId="{52A33A23-9821-4731-B3B6-7F98CACBC277}" srcId="{44D2B28C-F07F-4D55-977A-EAB69DEA4EB9}" destId="{59C86824-3348-407A-8FF2-F99DF6030001}" srcOrd="1" destOrd="0" parTransId="{7C8791AE-FA19-457B-A324-3F033E04F54E}" sibTransId="{E52E6607-FCAB-4E8E-88A6-99D4FFABF1F0}"/>
    <dgm:cxn modelId="{34487631-852D-41A8-BF4F-F3A729F10CCE}" type="presOf" srcId="{E52E6607-FCAB-4E8E-88A6-99D4FFABF1F0}" destId="{D8F4EED1-A247-4E03-94F2-78B61F35BB92}" srcOrd="1" destOrd="0" presId="urn:microsoft.com/office/officeart/2005/8/layout/process1"/>
    <dgm:cxn modelId="{7DD92B6B-41FF-44E6-BE1C-B0EEF07150DB}" srcId="{44D2B28C-F07F-4D55-977A-EAB69DEA4EB9}" destId="{B6BAD7A1-107E-450C-A614-636C3CF2F4D4}" srcOrd="0" destOrd="0" parTransId="{44AF8904-4C17-4551-B8F8-7E78C1ADAE71}" sibTransId="{55A24E58-AB5F-4349-8651-146070EF2493}"/>
    <dgm:cxn modelId="{743EB1A6-5BE1-4692-8023-289E39880B7C}" type="presOf" srcId="{B6BAD7A1-107E-450C-A614-636C3CF2F4D4}" destId="{8ED207A1-A70F-49ED-B91C-07930853568C}" srcOrd="0" destOrd="0" presId="urn:microsoft.com/office/officeart/2005/8/layout/process1"/>
    <dgm:cxn modelId="{BC88B8BC-9250-42A6-B6E3-C91FAD896211}" type="presOf" srcId="{E52E6607-FCAB-4E8E-88A6-99D4FFABF1F0}" destId="{2AC6AAA3-DC98-41AF-AE93-4AF6C50D510D}" srcOrd="0" destOrd="0" presId="urn:microsoft.com/office/officeart/2005/8/layout/process1"/>
    <dgm:cxn modelId="{56F8BA8A-10D4-4E65-A225-C395B72696C6}" type="presOf" srcId="{55A24E58-AB5F-4349-8651-146070EF2493}" destId="{27A16547-894C-4C6A-A624-2EAC40420068}" srcOrd="1" destOrd="0" presId="urn:microsoft.com/office/officeart/2005/8/layout/process1"/>
    <dgm:cxn modelId="{860F8C11-A5BF-43C7-9049-708B0D6E3349}" type="presOf" srcId="{59C86824-3348-407A-8FF2-F99DF6030001}" destId="{A9C0AA7F-4083-404D-87EB-93D377B84D05}" srcOrd="0" destOrd="0" presId="urn:microsoft.com/office/officeart/2005/8/layout/process1"/>
    <dgm:cxn modelId="{C4F6FBC7-C0D5-46AB-AB0F-7564050F1541}" type="presOf" srcId="{55A24E58-AB5F-4349-8651-146070EF2493}" destId="{E672E549-E154-4E48-879B-871E84317D26}" srcOrd="0" destOrd="0" presId="urn:microsoft.com/office/officeart/2005/8/layout/process1"/>
    <dgm:cxn modelId="{C6704117-149B-48ED-87A6-FEAF9BE7381C}" type="presParOf" srcId="{A672AFF4-E75F-4FB1-BBBF-052BB3A7508E}" destId="{8ED207A1-A70F-49ED-B91C-07930853568C}" srcOrd="0" destOrd="0" presId="urn:microsoft.com/office/officeart/2005/8/layout/process1"/>
    <dgm:cxn modelId="{D99A7B24-CE23-41C5-95E4-9FA46157B445}" type="presParOf" srcId="{A672AFF4-E75F-4FB1-BBBF-052BB3A7508E}" destId="{E672E549-E154-4E48-879B-871E84317D26}" srcOrd="1" destOrd="0" presId="urn:microsoft.com/office/officeart/2005/8/layout/process1"/>
    <dgm:cxn modelId="{25FE8425-4338-4437-AE7C-A1FA0F7C1455}" type="presParOf" srcId="{E672E549-E154-4E48-879B-871E84317D26}" destId="{27A16547-894C-4C6A-A624-2EAC40420068}" srcOrd="0" destOrd="0" presId="urn:microsoft.com/office/officeart/2005/8/layout/process1"/>
    <dgm:cxn modelId="{E5DB0101-0489-461F-A101-718786DDF1F4}" type="presParOf" srcId="{A672AFF4-E75F-4FB1-BBBF-052BB3A7508E}" destId="{A9C0AA7F-4083-404D-87EB-93D377B84D05}" srcOrd="2" destOrd="0" presId="urn:microsoft.com/office/officeart/2005/8/layout/process1"/>
    <dgm:cxn modelId="{460343F8-F891-4021-808D-9FC5A21DA252}" type="presParOf" srcId="{A672AFF4-E75F-4FB1-BBBF-052BB3A7508E}" destId="{2AC6AAA3-DC98-41AF-AE93-4AF6C50D510D}" srcOrd="3" destOrd="0" presId="urn:microsoft.com/office/officeart/2005/8/layout/process1"/>
    <dgm:cxn modelId="{125585AE-0D0C-45E7-82D8-357C2C010BD3}" type="presParOf" srcId="{2AC6AAA3-DC98-41AF-AE93-4AF6C50D510D}" destId="{D8F4EED1-A247-4E03-94F2-78B61F35BB92}" srcOrd="0" destOrd="0" presId="urn:microsoft.com/office/officeart/2005/8/layout/process1"/>
    <dgm:cxn modelId="{EB3ED33A-52EF-4E49-9E79-2C8206A6A89B}" type="presParOf" srcId="{A672AFF4-E75F-4FB1-BBBF-052BB3A7508E}" destId="{2F55B6B5-E0CF-4B32-9E54-1A9CEEF1A4C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207A1-A70F-49ED-B91C-07930853568C}">
      <dsp:nvSpPr>
        <dsp:cNvPr id="0" name=""/>
        <dsp:cNvSpPr/>
      </dsp:nvSpPr>
      <dsp:spPr>
        <a:xfrm>
          <a:off x="31129" y="929367"/>
          <a:ext cx="2742732" cy="287986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Игровые </a:t>
          </a:r>
          <a:r>
            <a:rPr lang="ru-RU" sz="2000" kern="1200" dirty="0" err="1" smtClean="0"/>
            <a:t>иновационые</a:t>
          </a:r>
          <a:r>
            <a:rPr lang="ru-RU" sz="2000" kern="1200" dirty="0" smtClean="0"/>
            <a:t> </a:t>
          </a:r>
          <a:r>
            <a:rPr lang="ru-RU" sz="2000" kern="1200" dirty="0" err="1" smtClean="0"/>
            <a:t>технологие</a:t>
          </a:r>
          <a:r>
            <a:rPr lang="ru-RU" sz="2000" kern="1200" dirty="0" smtClean="0"/>
            <a:t> </a:t>
          </a:r>
          <a:endParaRPr lang="ru-RU" sz="2000" kern="1200" dirty="0"/>
        </a:p>
      </dsp:txBody>
      <dsp:txXfrm>
        <a:off x="111461" y="1009699"/>
        <a:ext cx="2582068" cy="2719205"/>
      </dsp:txXfrm>
    </dsp:sp>
    <dsp:sp modelId="{E672E549-E154-4E48-879B-871E84317D26}">
      <dsp:nvSpPr>
        <dsp:cNvPr id="0" name=""/>
        <dsp:cNvSpPr/>
      </dsp:nvSpPr>
      <dsp:spPr>
        <a:xfrm rot="21582704">
          <a:off x="3042643" y="2019517"/>
          <a:ext cx="569831" cy="6801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3042644" y="2155986"/>
        <a:ext cx="398882" cy="408119"/>
      </dsp:txXfrm>
    </dsp:sp>
    <dsp:sp modelId="{A9C0AA7F-4083-404D-87EB-93D377B84D05}">
      <dsp:nvSpPr>
        <dsp:cNvPr id="0" name=""/>
        <dsp:cNvSpPr/>
      </dsp:nvSpPr>
      <dsp:spPr>
        <a:xfrm>
          <a:off x="3849002" y="910158"/>
          <a:ext cx="2742732" cy="2879869"/>
        </a:xfrm>
        <a:prstGeom prst="roundRect">
          <a:avLst>
            <a:gd name="adj" fmla="val 10000"/>
          </a:avLst>
        </a:prstGeom>
        <a:solidFill>
          <a:schemeClr val="accent2">
            <a:hueOff val="-1671780"/>
            <a:satOff val="-6640"/>
            <a:lumOff val="421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Критерии : концептуальность, Эффективность, </a:t>
          </a:r>
          <a:r>
            <a:rPr lang="ru-RU" sz="2000" kern="1200" dirty="0" err="1" smtClean="0"/>
            <a:t>воспроизводимость</a:t>
          </a:r>
          <a:r>
            <a:rPr lang="ru-RU" sz="2000" kern="1200" dirty="0" smtClean="0"/>
            <a:t>, системность</a:t>
          </a:r>
          <a:endParaRPr lang="ru-RU" sz="2000" kern="1200" dirty="0"/>
        </a:p>
      </dsp:txBody>
      <dsp:txXfrm>
        <a:off x="3929334" y="990490"/>
        <a:ext cx="2582068" cy="2719205"/>
      </dsp:txXfrm>
    </dsp:sp>
    <dsp:sp modelId="{2AC6AAA3-DC98-41AF-AE93-4AF6C50D510D}">
      <dsp:nvSpPr>
        <dsp:cNvPr id="0" name=""/>
        <dsp:cNvSpPr/>
      </dsp:nvSpPr>
      <dsp:spPr>
        <a:xfrm>
          <a:off x="6866008" y="2009994"/>
          <a:ext cx="581459" cy="680197"/>
        </a:xfrm>
        <a:prstGeom prst="rightArrow">
          <a:avLst>
            <a:gd name="adj1" fmla="val 60000"/>
            <a:gd name="adj2" fmla="val 50000"/>
          </a:avLst>
        </a:prstGeom>
        <a:solidFill>
          <a:schemeClr val="accent2">
            <a:hueOff val="-3343561"/>
            <a:satOff val="-13279"/>
            <a:lumOff val="84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ru-RU" sz="1600" kern="1200"/>
        </a:p>
      </dsp:txBody>
      <dsp:txXfrm>
        <a:off x="6866008" y="2146033"/>
        <a:ext cx="407021" cy="408119"/>
      </dsp:txXfrm>
    </dsp:sp>
    <dsp:sp modelId="{2F55B6B5-E0CF-4B32-9E54-1A9CEEF1A4C8}">
      <dsp:nvSpPr>
        <dsp:cNvPr id="0" name=""/>
        <dsp:cNvSpPr/>
      </dsp:nvSpPr>
      <dsp:spPr>
        <a:xfrm>
          <a:off x="7688828" y="910158"/>
          <a:ext cx="2742732" cy="2879869"/>
        </a:xfrm>
        <a:prstGeom prst="roundRect">
          <a:avLst>
            <a:gd name="adj" fmla="val 10000"/>
          </a:avLst>
        </a:prstGeom>
        <a:solidFill>
          <a:schemeClr val="accent2">
            <a:hueOff val="-3343561"/>
            <a:satOff val="-13279"/>
            <a:lumOff val="843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Функция: развлекательная,</a:t>
          </a:r>
        </a:p>
        <a:p>
          <a:pPr lvl="0" algn="ctr" defTabSz="889000">
            <a:lnSpc>
              <a:spcPct val="90000"/>
            </a:lnSpc>
            <a:spcBef>
              <a:spcPct val="0"/>
            </a:spcBef>
            <a:spcAft>
              <a:spcPct val="35000"/>
            </a:spcAft>
          </a:pPr>
          <a:r>
            <a:rPr lang="ru-RU" sz="2000" kern="1200" dirty="0" err="1" smtClean="0"/>
            <a:t>комуникативная</a:t>
          </a:r>
          <a:r>
            <a:rPr lang="ru-RU" sz="2000" kern="1200" dirty="0" smtClean="0"/>
            <a:t>,</a:t>
          </a:r>
        </a:p>
        <a:p>
          <a:pPr lvl="0" algn="ctr" defTabSz="889000">
            <a:lnSpc>
              <a:spcPct val="90000"/>
            </a:lnSpc>
            <a:spcBef>
              <a:spcPct val="0"/>
            </a:spcBef>
            <a:spcAft>
              <a:spcPct val="35000"/>
            </a:spcAft>
          </a:pPr>
          <a:r>
            <a:rPr lang="ru-RU" sz="2000" kern="1200" dirty="0" smtClean="0"/>
            <a:t>самореализация,</a:t>
          </a:r>
        </a:p>
        <a:p>
          <a:pPr lvl="0" algn="ctr" defTabSz="889000">
            <a:lnSpc>
              <a:spcPct val="90000"/>
            </a:lnSpc>
            <a:spcBef>
              <a:spcPct val="0"/>
            </a:spcBef>
            <a:spcAft>
              <a:spcPct val="35000"/>
            </a:spcAft>
          </a:pPr>
          <a:r>
            <a:rPr lang="ru-RU" sz="2000" kern="1200" dirty="0" err="1" smtClean="0"/>
            <a:t>игратерапевтическая</a:t>
          </a:r>
          <a:r>
            <a:rPr lang="ru-RU" sz="2000" kern="1200" dirty="0" smtClean="0"/>
            <a:t>,</a:t>
          </a:r>
        </a:p>
        <a:p>
          <a:pPr lvl="0" algn="ctr" defTabSz="889000">
            <a:lnSpc>
              <a:spcPct val="90000"/>
            </a:lnSpc>
            <a:spcBef>
              <a:spcPct val="0"/>
            </a:spcBef>
            <a:spcAft>
              <a:spcPct val="35000"/>
            </a:spcAft>
          </a:pPr>
          <a:r>
            <a:rPr lang="ru-RU" sz="2000" kern="1200" dirty="0" smtClean="0"/>
            <a:t>корректирующая,</a:t>
          </a:r>
        </a:p>
        <a:p>
          <a:pPr lvl="0" algn="ctr" defTabSz="889000">
            <a:lnSpc>
              <a:spcPct val="90000"/>
            </a:lnSpc>
            <a:spcBef>
              <a:spcPct val="0"/>
            </a:spcBef>
            <a:spcAft>
              <a:spcPct val="35000"/>
            </a:spcAft>
          </a:pPr>
          <a:r>
            <a:rPr lang="ru-RU" sz="2000" kern="1200" dirty="0" smtClean="0"/>
            <a:t>социализации.</a:t>
          </a:r>
          <a:endParaRPr lang="ru-RU" sz="2000" kern="1200" dirty="0"/>
        </a:p>
      </dsp:txBody>
      <dsp:txXfrm>
        <a:off x="7769160" y="990490"/>
        <a:ext cx="2582068" cy="27192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9/16/2021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«Традиционное и инновационное образование. Внедрение инновационных технологий в образовательный процесс ДОУ</a:t>
            </a:r>
            <a:r>
              <a:rPr lang="ru-RU" dirty="0" smtClean="0"/>
              <a:t>»</a:t>
            </a:r>
            <a:endParaRPr lang="ru-RU" dirty="0"/>
          </a:p>
        </p:txBody>
      </p:sp>
      <p:sp>
        <p:nvSpPr>
          <p:cNvPr id="3" name="Подзаголовок 2"/>
          <p:cNvSpPr>
            <a:spLocks noGrp="1"/>
          </p:cNvSpPr>
          <p:nvPr>
            <p:ph type="subTitle" idx="1"/>
          </p:nvPr>
        </p:nvSpPr>
        <p:spPr/>
        <p:txBody>
          <a:bodyPr>
            <a:normAutofit fontScale="92500" lnSpcReduction="10000"/>
          </a:bodyPr>
          <a:lstStyle/>
          <a:p>
            <a:r>
              <a:rPr lang="ru-RU" dirty="0" smtClean="0"/>
              <a:t>Воспитатель МАДОУ МО г. Краснодар</a:t>
            </a:r>
          </a:p>
          <a:p>
            <a:r>
              <a:rPr lang="ru-RU" dirty="0" smtClean="0"/>
              <a:t> «Детский сад №11»</a:t>
            </a:r>
          </a:p>
          <a:p>
            <a:r>
              <a:rPr lang="ru-RU" dirty="0" smtClean="0"/>
              <a:t>Минеева Е.Ю.</a:t>
            </a:r>
            <a:endParaRPr lang="ru-RU" dirty="0"/>
          </a:p>
        </p:txBody>
      </p:sp>
    </p:spTree>
    <p:extLst>
      <p:ext uri="{BB962C8B-B14F-4D97-AF65-F5344CB8AC3E}">
        <p14:creationId xmlns:p14="http://schemas.microsoft.com/office/powerpoint/2010/main" val="448751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243898"/>
          </a:xfrm>
        </p:spPr>
        <p:txBody>
          <a:bodyPr>
            <a:normAutofit fontScale="90000"/>
          </a:bodyPr>
          <a:lstStyle/>
          <a:p>
            <a:pPr marL="571500" lvl="0" indent="-571500" algn="l">
              <a:buFont typeface="Arial" panose="020B0604020202020204" pitchFamily="34" charset="0"/>
              <a:buChar char="•"/>
            </a:pPr>
            <a:r>
              <a:rPr lang="ru-RU" sz="2700" b="1" dirty="0"/>
              <a:t>Инновационные технологии, обеспечивающие открытость, сетевое взаимодействие</a:t>
            </a:r>
            <a:r>
              <a:rPr lang="ru-RU" b="1" dirty="0" smtClean="0"/>
              <a:t>.</a:t>
            </a:r>
            <a:br>
              <a:rPr lang="ru-RU" b="1" dirty="0" smtClean="0"/>
            </a:br>
            <a:r>
              <a:rPr lang="ru-RU" dirty="0"/>
              <a:t/>
            </a:r>
            <a:br>
              <a:rPr lang="ru-RU" dirty="0"/>
            </a:br>
            <a:r>
              <a:rPr lang="ru-RU" sz="2200" b="1" dirty="0"/>
              <a:t>Социальное партнёрство </a:t>
            </a:r>
            <a:r>
              <a:rPr lang="ru-RU" sz="2000" dirty="0"/>
              <a:t>позволяет нашему дошкольному образовательному учреждению решать такую стратегическую задачу, </a:t>
            </a:r>
            <a:r>
              <a:rPr lang="ru-RU" sz="2000" dirty="0" smtClean="0"/>
              <a:t>как</a:t>
            </a:r>
            <a:r>
              <a:rPr lang="ru-RU" sz="2000" dirty="0"/>
              <a:t> </a:t>
            </a:r>
            <a:r>
              <a:rPr lang="ru-RU" sz="2000" dirty="0" smtClean="0"/>
              <a:t>повышение </a:t>
            </a:r>
            <a:r>
              <a:rPr lang="ru-RU" sz="2000" dirty="0"/>
              <a:t>качества </a:t>
            </a:r>
            <a:r>
              <a:rPr lang="ru-RU" sz="2000" dirty="0" err="1"/>
              <a:t>воспитательно</a:t>
            </a:r>
            <a:r>
              <a:rPr lang="ru-RU" sz="2000" dirty="0"/>
              <a:t> - образовательной работы с воспитанниками</a:t>
            </a:r>
            <a:r>
              <a:rPr lang="ru-RU" sz="2000" dirty="0" smtClean="0"/>
              <a:t>.</a:t>
            </a:r>
            <a:br>
              <a:rPr lang="ru-RU" sz="2000" dirty="0" smtClean="0"/>
            </a:br>
            <a:r>
              <a:rPr lang="ru-RU" sz="2000" dirty="0"/>
              <a:t/>
            </a:r>
            <a:br>
              <a:rPr lang="ru-RU" sz="2000" dirty="0"/>
            </a:br>
            <a:r>
              <a:rPr lang="ru-RU" sz="2000" b="1" dirty="0"/>
              <a:t>Основными принципами сотрудничества являются</a:t>
            </a:r>
            <a:r>
              <a:rPr lang="ru-RU" sz="2000" dirty="0"/>
              <a:t>:</a:t>
            </a:r>
            <a:br>
              <a:rPr lang="ru-RU" sz="2000" dirty="0"/>
            </a:br>
            <a:r>
              <a:rPr lang="ru-RU" sz="2000" dirty="0"/>
              <a:t/>
            </a:r>
            <a:br>
              <a:rPr lang="ru-RU" sz="2000" dirty="0"/>
            </a:br>
            <a:r>
              <a:rPr lang="ru-RU" sz="2000" dirty="0"/>
              <a:t>• Установление интересов каждого из партнера;</a:t>
            </a:r>
            <a:br>
              <a:rPr lang="ru-RU" sz="2000" dirty="0"/>
            </a:br>
            <a:r>
              <a:rPr lang="ru-RU" sz="2000" dirty="0"/>
              <a:t/>
            </a:r>
            <a:br>
              <a:rPr lang="ru-RU" sz="2000" dirty="0"/>
            </a:br>
            <a:r>
              <a:rPr lang="ru-RU" sz="2000" dirty="0"/>
              <a:t>• Совместное формирование целей и задач образовательной деятельности;</a:t>
            </a:r>
            <a:br>
              <a:rPr lang="ru-RU" sz="2000" dirty="0"/>
            </a:br>
            <a:r>
              <a:rPr lang="ru-RU" sz="2000" dirty="0"/>
              <a:t/>
            </a:r>
            <a:br>
              <a:rPr lang="ru-RU" sz="2000" dirty="0"/>
            </a:br>
            <a:r>
              <a:rPr lang="ru-RU" sz="2000" dirty="0"/>
              <a:t>• Выработка четких правил действий в процессе сотрудничества;</a:t>
            </a:r>
            <a:br>
              <a:rPr lang="ru-RU" sz="2000" dirty="0"/>
            </a:br>
            <a:r>
              <a:rPr lang="ru-RU" sz="2000" dirty="0"/>
              <a:t/>
            </a:r>
            <a:br>
              <a:rPr lang="ru-RU" sz="2000" dirty="0"/>
            </a:br>
            <a:r>
              <a:rPr lang="ru-RU" sz="2000" dirty="0"/>
              <a:t>• Значимость социального партнерства для каждой из сторон.</a:t>
            </a:r>
          </a:p>
        </p:txBody>
      </p:sp>
    </p:spTree>
    <p:extLst>
      <p:ext uri="{BB962C8B-B14F-4D97-AF65-F5344CB8AC3E}">
        <p14:creationId xmlns:p14="http://schemas.microsoft.com/office/powerpoint/2010/main" val="212153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5004616"/>
          </a:xfrm>
        </p:spPr>
        <p:txBody>
          <a:bodyPr>
            <a:normAutofit/>
          </a:bodyPr>
          <a:lstStyle/>
          <a:p>
            <a:pPr algn="l"/>
            <a:r>
              <a:rPr lang="ru-RU" sz="2400" dirty="0" smtClean="0"/>
              <a:t>Взаимодействие </a:t>
            </a:r>
            <a:r>
              <a:rPr lang="ru-RU" sz="2400" dirty="0"/>
              <a:t>детского </a:t>
            </a:r>
            <a:r>
              <a:rPr lang="ru-RU" sz="2400" dirty="0" smtClean="0"/>
              <a:t>сада №11 </a:t>
            </a:r>
            <a:r>
              <a:rPr lang="ru-RU" sz="2400" dirty="0"/>
              <a:t>с социальными партнерами осуществляется по следующим направлениям</a:t>
            </a:r>
            <a:r>
              <a:rPr lang="ru-RU" sz="2400" dirty="0" smtClean="0"/>
              <a:t>:</a:t>
            </a:r>
            <a:br>
              <a:rPr lang="ru-RU" sz="2400" dirty="0" smtClean="0"/>
            </a:br>
            <a:r>
              <a:rPr lang="ru-RU" sz="2400" dirty="0"/>
              <a:t/>
            </a:r>
            <a:br>
              <a:rPr lang="ru-RU" sz="2400" dirty="0"/>
            </a:br>
            <a:r>
              <a:rPr lang="ru-RU" sz="2400" dirty="0" smtClean="0"/>
              <a:t>1. Сотрудничество </a:t>
            </a:r>
            <a:r>
              <a:rPr lang="ru-RU" sz="2400" dirty="0"/>
              <a:t>с </a:t>
            </a:r>
            <a:r>
              <a:rPr lang="ru-RU" sz="2400" dirty="0" smtClean="0"/>
              <a:t>родителями;</a:t>
            </a:r>
            <a:r>
              <a:rPr lang="ru-RU" sz="2400" dirty="0"/>
              <a:t/>
            </a:r>
            <a:br>
              <a:rPr lang="ru-RU" sz="2400" dirty="0"/>
            </a:br>
            <a:r>
              <a:rPr lang="ru-RU" sz="2400" dirty="0" smtClean="0"/>
              <a:t>2. Сотрудничество </a:t>
            </a:r>
            <a:r>
              <a:rPr lang="ru-RU" sz="2400" dirty="0"/>
              <a:t>с муниципальными дошкольными образовательными учреждениями;</a:t>
            </a:r>
            <a:br>
              <a:rPr lang="ru-RU" sz="2400" dirty="0"/>
            </a:br>
            <a:r>
              <a:rPr lang="ru-RU" sz="2400" dirty="0" smtClean="0"/>
              <a:t>3. Сотрудничество </a:t>
            </a:r>
            <a:r>
              <a:rPr lang="ru-RU" sz="2400" dirty="0"/>
              <a:t>с муниципальными общеобразовательными </a:t>
            </a:r>
            <a:r>
              <a:rPr lang="ru-RU" sz="2400" dirty="0" smtClean="0"/>
              <a:t>учреждениями;</a:t>
            </a:r>
            <a:r>
              <a:rPr lang="ru-RU" sz="2400" dirty="0"/>
              <a:t/>
            </a:r>
            <a:br>
              <a:rPr lang="ru-RU" sz="2400" dirty="0"/>
            </a:br>
            <a:r>
              <a:rPr lang="ru-RU" sz="2400" dirty="0"/>
              <a:t>4. </a:t>
            </a:r>
            <a:r>
              <a:rPr lang="ru-RU" sz="2400" dirty="0" smtClean="0"/>
              <a:t>Сотрудничество </a:t>
            </a:r>
            <a:r>
              <a:rPr lang="ru-RU" sz="2400" dirty="0"/>
              <a:t>с музеем;</a:t>
            </a:r>
            <a:br>
              <a:rPr lang="ru-RU" sz="2400" dirty="0"/>
            </a:br>
            <a:r>
              <a:rPr lang="ru-RU" sz="2400" dirty="0"/>
              <a:t>5. Сотрудничество с Учебно-методическим центром;</a:t>
            </a:r>
            <a:br>
              <a:rPr lang="ru-RU" sz="2400" dirty="0"/>
            </a:br>
            <a:r>
              <a:rPr lang="ru-RU" sz="2400" dirty="0"/>
              <a:t>6. </a:t>
            </a:r>
            <a:r>
              <a:rPr lang="ru-RU" sz="2400" dirty="0" smtClean="0"/>
              <a:t>Сотрудничество </a:t>
            </a:r>
            <a:r>
              <a:rPr lang="ru-RU" sz="2400" dirty="0"/>
              <a:t>с общественными организациями </a:t>
            </a:r>
            <a:r>
              <a:rPr lang="ru-RU" sz="2400" dirty="0" smtClean="0"/>
              <a:t>города</a:t>
            </a:r>
            <a:r>
              <a:rPr lang="ru-RU" sz="2400" dirty="0"/>
              <a:t>.</a:t>
            </a:r>
          </a:p>
        </p:txBody>
      </p:sp>
    </p:spTree>
    <p:extLst>
      <p:ext uri="{BB962C8B-B14F-4D97-AF65-F5344CB8AC3E}">
        <p14:creationId xmlns:p14="http://schemas.microsoft.com/office/powerpoint/2010/main" val="3788927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4808062"/>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135013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4124399"/>
          </a:xfrm>
        </p:spPr>
        <p:txBody>
          <a:bodyPr>
            <a:normAutofit/>
          </a:bodyPr>
          <a:lstStyle/>
          <a:p>
            <a:r>
              <a:rPr lang="ru-RU" dirty="0"/>
              <a:t>Дошкольное учреждение сегодня - это сложный организм, стремящийся к совершенствованию, развитию, ищущий новые возможности, создающий необходимые условия для удовлетворения потребности ребенка, семьи, </a:t>
            </a:r>
            <a:r>
              <a:rPr lang="ru-RU" dirty="0" smtClean="0"/>
              <a:t>общества.</a:t>
            </a:r>
            <a:endParaRPr lang="ru-RU" dirty="0"/>
          </a:p>
        </p:txBody>
      </p:sp>
    </p:spTree>
    <p:extLst>
      <p:ext uri="{BB962C8B-B14F-4D97-AF65-F5344CB8AC3E}">
        <p14:creationId xmlns:p14="http://schemas.microsoft.com/office/powerpoint/2010/main" val="1094749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3697109"/>
          </a:xfrm>
        </p:spPr>
        <p:txBody>
          <a:bodyPr>
            <a:normAutofit/>
          </a:bodyPr>
          <a:lstStyle/>
          <a:p>
            <a:r>
              <a:rPr lang="ru-RU" dirty="0"/>
              <a:t>В Концепции модернизации дошкольного образования важнейшим направлением деятельности образовательных учреждений </a:t>
            </a:r>
            <a:r>
              <a:rPr lang="ru-RU" dirty="0" smtClean="0"/>
              <a:t>названо- </a:t>
            </a:r>
            <a:r>
              <a:rPr lang="ru-RU" b="1" dirty="0"/>
              <a:t>создание условий для достижения нового качества образования</a:t>
            </a:r>
          </a:p>
        </p:txBody>
      </p:sp>
    </p:spTree>
    <p:extLst>
      <p:ext uri="{BB962C8B-B14F-4D97-AF65-F5344CB8AC3E}">
        <p14:creationId xmlns:p14="http://schemas.microsoft.com/office/powerpoint/2010/main" val="1469478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Каждый педагогический коллектив имеет право на инновационную деятельность.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0787" y="2294544"/>
            <a:ext cx="5577556" cy="4183167"/>
          </a:xfrm>
          <a:prstGeom prst="rect">
            <a:avLst/>
          </a:prstGeom>
        </p:spPr>
      </p:pic>
    </p:spTree>
    <p:extLst>
      <p:ext uri="{BB962C8B-B14F-4D97-AF65-F5344CB8AC3E}">
        <p14:creationId xmlns:p14="http://schemas.microsoft.com/office/powerpoint/2010/main" val="13710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4269677"/>
          </a:xfrm>
        </p:spPr>
        <p:txBody>
          <a:bodyPr>
            <a:normAutofit/>
          </a:bodyPr>
          <a:lstStyle/>
          <a:p>
            <a:r>
              <a:rPr lang="ru-RU" dirty="0"/>
              <a:t>Инновационная деятельность — это особый вид педагогической деятельности. Инновация (нововведение) — в социально-психологическом аспекте — создание и внедрение различного вида новшеств, порождающих значимые изменения в социальной практике.</a:t>
            </a:r>
          </a:p>
        </p:txBody>
      </p:sp>
    </p:spTree>
    <p:extLst>
      <p:ext uri="{BB962C8B-B14F-4D97-AF65-F5344CB8AC3E}">
        <p14:creationId xmlns:p14="http://schemas.microsoft.com/office/powerpoint/2010/main" val="3497365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6" y="618516"/>
            <a:ext cx="9785560" cy="5739555"/>
          </a:xfrm>
        </p:spPr>
        <p:txBody>
          <a:bodyPr>
            <a:normAutofit fontScale="90000"/>
          </a:bodyPr>
          <a:lstStyle/>
          <a:p>
            <a:pPr marL="457200" indent="-457200" algn="just">
              <a:buFont typeface="Wingdings" panose="05000000000000000000" pitchFamily="2" charset="2"/>
              <a:buChar char="ü"/>
            </a:pPr>
            <a:r>
              <a:rPr lang="ru-RU" sz="2700" dirty="0" smtClean="0"/>
              <a:t> </a:t>
            </a:r>
            <a:r>
              <a:rPr lang="ru-RU" sz="2200" b="1" dirty="0">
                <a:latin typeface="Times New Roman" panose="02020603050405020304" pitchFamily="18" charset="0"/>
                <a:cs typeface="Times New Roman" panose="02020603050405020304" pitchFamily="18" charset="0"/>
              </a:rPr>
              <a:t>причины нововведений: </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1. </a:t>
            </a:r>
            <a:r>
              <a:rPr lang="ru-RU" sz="2200" b="1" dirty="0">
                <a:latin typeface="Times New Roman" panose="02020603050405020304" pitchFamily="18" charset="0"/>
                <a:cs typeface="Times New Roman" panose="02020603050405020304" pitchFamily="18" charset="0"/>
              </a:rPr>
              <a:t>Необходимость</a:t>
            </a:r>
            <a:r>
              <a:rPr lang="ru-RU" sz="2200" dirty="0">
                <a:latin typeface="Times New Roman" panose="02020603050405020304" pitchFamily="18" charset="0"/>
                <a:cs typeface="Times New Roman" panose="02020603050405020304" pitchFamily="18" charset="0"/>
              </a:rPr>
              <a:t> вести активный поиск путей решения существующих в дошкольном образовании проблем</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2. </a:t>
            </a:r>
            <a:r>
              <a:rPr lang="ru-RU" sz="2200" b="1" dirty="0">
                <a:latin typeface="Times New Roman" panose="02020603050405020304" pitchFamily="18" charset="0"/>
                <a:cs typeface="Times New Roman" panose="02020603050405020304" pitchFamily="18" charset="0"/>
              </a:rPr>
              <a:t>Стремление</a:t>
            </a:r>
            <a:r>
              <a:rPr lang="ru-RU" sz="2200" dirty="0">
                <a:latin typeface="Times New Roman" panose="02020603050405020304" pitchFamily="18" charset="0"/>
                <a:cs typeface="Times New Roman" panose="02020603050405020304" pitchFamily="18" charset="0"/>
              </a:rPr>
              <a:t> педагогических коллективов повысить качество предоставляемых населению услуг, сделать их более разнообразными и тем самым сохранить свои детские сады.   </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3. </a:t>
            </a:r>
            <a:r>
              <a:rPr lang="ru-RU" sz="2200" b="1" dirty="0">
                <a:latin typeface="Times New Roman" panose="02020603050405020304" pitchFamily="18" charset="0"/>
                <a:cs typeface="Times New Roman" panose="02020603050405020304" pitchFamily="18" charset="0"/>
              </a:rPr>
              <a:t>Подражание другим</a:t>
            </a:r>
            <a:r>
              <a:rPr lang="ru-RU" sz="2200" dirty="0">
                <a:latin typeface="Times New Roman" panose="02020603050405020304" pitchFamily="18" charset="0"/>
                <a:cs typeface="Times New Roman" panose="02020603050405020304" pitchFamily="18" charset="0"/>
              </a:rPr>
              <a:t> дошкольным учреждениям, интуитивное представление педагогов, что нововведения улучшат деятельность всего коллектива</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4. Стремление недавних выпускников педвузов, слушателей курсов </a:t>
            </a:r>
            <a:r>
              <a:rPr lang="ru-RU" sz="2200" b="1" dirty="0">
                <a:latin typeface="Times New Roman" panose="02020603050405020304" pitchFamily="18" charset="0"/>
                <a:cs typeface="Times New Roman" panose="02020603050405020304" pitchFamily="18" charset="0"/>
              </a:rPr>
              <a:t>повышения квалификации </a:t>
            </a:r>
            <a:r>
              <a:rPr lang="ru-RU" sz="2200" dirty="0">
                <a:latin typeface="Times New Roman" panose="02020603050405020304" pitchFamily="18" charset="0"/>
                <a:cs typeface="Times New Roman" panose="02020603050405020304" pitchFamily="18" charset="0"/>
              </a:rPr>
              <a:t>реализовать полученные знания</a:t>
            </a:r>
            <a:r>
              <a:rPr lang="ru-RU" sz="2200" dirty="0" smtClean="0">
                <a:latin typeface="Times New Roman" panose="02020603050405020304" pitchFamily="18" charset="0"/>
                <a:cs typeface="Times New Roman" panose="02020603050405020304" pitchFamily="18" charset="0"/>
              </a:rPr>
              <a:t>.</a:t>
            </a:r>
            <a:br>
              <a:rPr lang="ru-RU" sz="2200" dirty="0" smtClean="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5. Постоянная неудовлетворенность отдельных педагогов достигнутыми результатами, твердое намерение </a:t>
            </a:r>
            <a:r>
              <a:rPr lang="ru-RU" sz="2200" b="1" dirty="0">
                <a:latin typeface="Times New Roman" panose="02020603050405020304" pitchFamily="18" charset="0"/>
                <a:cs typeface="Times New Roman" panose="02020603050405020304" pitchFamily="18" charset="0"/>
              </a:rPr>
              <a:t>их </a:t>
            </a:r>
            <a:r>
              <a:rPr lang="ru-RU" sz="2200" b="1" dirty="0" smtClean="0">
                <a:latin typeface="Times New Roman" panose="02020603050405020304" pitchFamily="18" charset="0"/>
                <a:cs typeface="Times New Roman" panose="02020603050405020304" pitchFamily="18" charset="0"/>
              </a:rPr>
              <a:t>улучшить</a:t>
            </a:r>
            <a:r>
              <a:rPr lang="ru-RU" sz="2200" dirty="0" smtClean="0">
                <a:latin typeface="Times New Roman" panose="02020603050405020304" pitchFamily="18" charset="0"/>
                <a:cs typeface="Times New Roman" panose="02020603050405020304" pitchFamily="18" charset="0"/>
              </a:rPr>
              <a:t/>
            </a:r>
            <a:br>
              <a:rPr lang="ru-RU" sz="2200" dirty="0" smtClean="0">
                <a:latin typeface="Times New Roman" panose="02020603050405020304" pitchFamily="18" charset="0"/>
                <a:cs typeface="Times New Roman" panose="02020603050405020304" pitchFamily="18" charset="0"/>
              </a:rPr>
            </a:br>
            <a:r>
              <a:rPr lang="ru-RU" sz="2200" dirty="0" smtClean="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a:r>
            <a:br>
              <a:rPr lang="ru-RU" sz="2200" dirty="0">
                <a:latin typeface="Times New Roman" panose="02020603050405020304" pitchFamily="18" charset="0"/>
                <a:cs typeface="Times New Roman" panose="02020603050405020304" pitchFamily="18" charset="0"/>
              </a:rPr>
            </a:br>
            <a:r>
              <a:rPr lang="ru-RU" sz="2200" dirty="0">
                <a:latin typeface="Times New Roman" panose="02020603050405020304" pitchFamily="18" charset="0"/>
                <a:cs typeface="Times New Roman" panose="02020603050405020304" pitchFamily="18" charset="0"/>
              </a:rPr>
              <a:t>6. </a:t>
            </a:r>
            <a:r>
              <a:rPr lang="ru-RU" sz="2200" b="1" dirty="0">
                <a:latin typeface="Times New Roman" panose="02020603050405020304" pitchFamily="18" charset="0"/>
                <a:cs typeface="Times New Roman" panose="02020603050405020304" pitchFamily="18" charset="0"/>
              </a:rPr>
              <a:t>Возрастающие запросы</a:t>
            </a:r>
            <a:r>
              <a:rPr lang="ru-RU" sz="2200" dirty="0">
                <a:latin typeface="Times New Roman" panose="02020603050405020304" pitchFamily="18" charset="0"/>
                <a:cs typeface="Times New Roman" panose="02020603050405020304" pitchFamily="18" charset="0"/>
              </a:rPr>
              <a:t> отдельных групп родителей.</a:t>
            </a:r>
            <a:br>
              <a:rPr lang="ru-RU" sz="2200" dirty="0">
                <a:latin typeface="Times New Roman" panose="02020603050405020304" pitchFamily="18" charset="0"/>
                <a:cs typeface="Times New Roman" panose="02020603050405020304" pitchFamily="18" charset="0"/>
              </a:rPr>
            </a:b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32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2509244"/>
          </a:xfrm>
        </p:spPr>
        <p:txBody>
          <a:bodyPr>
            <a:normAutofit/>
          </a:bodyPr>
          <a:lstStyle/>
          <a:p>
            <a:r>
              <a:rPr lang="ru-RU" dirty="0" smtClean="0"/>
              <a:t>творческий </a:t>
            </a:r>
            <a:r>
              <a:rPr lang="ru-RU" dirty="0"/>
              <a:t>потенциал педагогов, активное участие, пожалуй, самое главное во внедрении инновационных идей в деятельность ДОУ.</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115" y="3127762"/>
            <a:ext cx="6019291" cy="3380836"/>
          </a:xfrm>
          <a:prstGeom prst="rect">
            <a:avLst/>
          </a:prstGeom>
        </p:spPr>
      </p:pic>
    </p:spTree>
    <p:extLst>
      <p:ext uri="{BB962C8B-B14F-4D97-AF65-F5344CB8AC3E}">
        <p14:creationId xmlns:p14="http://schemas.microsoft.com/office/powerpoint/2010/main" val="2320137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452927"/>
            <a:ext cx="10364451" cy="1761767"/>
          </a:xfrm>
        </p:spPr>
        <p:txBody>
          <a:bodyPr>
            <a:normAutofit fontScale="90000"/>
          </a:bodyPr>
          <a:lstStyle/>
          <a:p>
            <a:pPr algn="l"/>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smtClean="0"/>
              <a:t/>
            </a:r>
            <a:br>
              <a:rPr lang="ru-RU" dirty="0" smtClean="0"/>
            </a:br>
            <a:r>
              <a:rPr lang="ru-RU" b="1" dirty="0" smtClean="0"/>
              <a:t>К </a:t>
            </a:r>
            <a:r>
              <a:rPr lang="ru-RU" b="1" dirty="0"/>
              <a:t>числу современных образовательных технологий, внедряемых в нашем ДОУ, относятся</a:t>
            </a:r>
            <a:r>
              <a:rPr lang="ru-RU" b="1" dirty="0" smtClean="0"/>
              <a:t>:</a:t>
            </a:r>
            <a:r>
              <a:rPr lang="ru-RU" dirty="0"/>
              <a:t/>
            </a:r>
            <a:br>
              <a:rPr lang="ru-RU" dirty="0"/>
            </a:br>
            <a:r>
              <a:rPr lang="ru-RU" sz="2700" dirty="0"/>
              <a:t>1.	</a:t>
            </a:r>
            <a:r>
              <a:rPr lang="ru-RU" sz="2700" dirty="0" err="1"/>
              <a:t>здоровьесберегающие</a:t>
            </a:r>
            <a:r>
              <a:rPr lang="ru-RU" sz="2700" dirty="0"/>
              <a:t> технологии;</a:t>
            </a:r>
            <a:br>
              <a:rPr lang="ru-RU" sz="2700" dirty="0"/>
            </a:br>
            <a:r>
              <a:rPr lang="ru-RU" sz="2700" dirty="0"/>
              <a:t>2.	технологии проектной деятельности;</a:t>
            </a:r>
            <a:br>
              <a:rPr lang="ru-RU" sz="2700" dirty="0"/>
            </a:br>
            <a:r>
              <a:rPr lang="ru-RU" sz="2700" dirty="0"/>
              <a:t>3.	технология исследовательской </a:t>
            </a:r>
            <a:r>
              <a:rPr lang="ru-RU" sz="2700" dirty="0" smtClean="0"/>
              <a:t>  деятельности</a:t>
            </a:r>
            <a:r>
              <a:rPr lang="ru-RU" sz="2700" dirty="0"/>
              <a:t>;</a:t>
            </a:r>
            <a:br>
              <a:rPr lang="ru-RU" sz="2700" dirty="0"/>
            </a:br>
            <a:r>
              <a:rPr lang="ru-RU" sz="2700" dirty="0"/>
              <a:t>4.	информационно-коммуникационные технологии;</a:t>
            </a:r>
            <a:br>
              <a:rPr lang="ru-RU" sz="2700" dirty="0"/>
            </a:br>
            <a:r>
              <a:rPr lang="ru-RU" sz="2700" dirty="0"/>
              <a:t>5.	личностно-ориентированные технологии;</a:t>
            </a:r>
            <a:br>
              <a:rPr lang="ru-RU" sz="2700" dirty="0"/>
            </a:br>
            <a:r>
              <a:rPr lang="ru-RU" sz="2700" dirty="0"/>
              <a:t>6.	технология портфолио воспитателя;</a:t>
            </a:r>
            <a:br>
              <a:rPr lang="ru-RU" sz="2700" dirty="0"/>
            </a:br>
            <a:r>
              <a:rPr lang="ru-RU" sz="2700" dirty="0"/>
              <a:t>7.	игровая технология</a:t>
            </a:r>
            <a:r>
              <a:rPr lang="ru-RU" sz="2700" dirty="0" smtClean="0"/>
              <a:t>;</a:t>
            </a:r>
            <a:r>
              <a:rPr lang="ru-RU" sz="2700" dirty="0"/>
              <a:t/>
            </a:r>
            <a:br>
              <a:rPr lang="ru-RU" sz="2700" dirty="0"/>
            </a:br>
            <a:r>
              <a:rPr lang="ru-RU" sz="2700" dirty="0"/>
              <a:t>8. </a:t>
            </a:r>
            <a:r>
              <a:rPr lang="ru-RU" sz="2700" dirty="0" smtClean="0"/>
              <a:t>       Инновационные </a:t>
            </a:r>
            <a:r>
              <a:rPr lang="ru-RU" sz="2700" dirty="0"/>
              <a:t>технологии, обеспечивающие открытость, сетевое взаимодействие;</a:t>
            </a:r>
            <a:br>
              <a:rPr lang="ru-RU" sz="2700" dirty="0"/>
            </a:br>
            <a:r>
              <a:rPr lang="ru-RU" sz="2700" dirty="0"/>
              <a:t>9. </a:t>
            </a:r>
            <a:r>
              <a:rPr lang="ru-RU" sz="2700" dirty="0" smtClean="0"/>
              <a:t>       Технология </a:t>
            </a:r>
            <a:r>
              <a:rPr lang="ru-RU" sz="2700" dirty="0"/>
              <a:t>«ТРИЗ»</a:t>
            </a:r>
          </a:p>
        </p:txBody>
      </p:sp>
    </p:spTree>
    <p:extLst>
      <p:ext uri="{BB962C8B-B14F-4D97-AF65-F5344CB8AC3E}">
        <p14:creationId xmlns:p14="http://schemas.microsoft.com/office/powerpoint/2010/main" val="390716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9412" y="618517"/>
            <a:ext cx="10364451" cy="1596177"/>
          </a:xfrm>
        </p:spPr>
        <p:txBody>
          <a:bodyPr>
            <a:normAutofit fontScale="90000"/>
          </a:bodyPr>
          <a:lstStyle/>
          <a:p>
            <a:r>
              <a:rPr lang="ru-RU" b="1" dirty="0"/>
              <a:t>Инновационная Игровая технология</a:t>
            </a:r>
            <a:br>
              <a:rPr lang="ru-RU" b="1" dirty="0"/>
            </a:br>
            <a:r>
              <a:rPr lang="ru-RU" dirty="0"/>
              <a:t>Цель: повысить значимость игры в </a:t>
            </a:r>
            <a:r>
              <a:rPr lang="ru-RU" dirty="0" err="1"/>
              <a:t>воспитательно</a:t>
            </a:r>
            <a:r>
              <a:rPr lang="ru-RU" dirty="0"/>
              <a:t>- образовательном процессе дошкольного образовательного учреждения.</a:t>
            </a:r>
          </a:p>
        </p:txBody>
      </p:sp>
      <p:graphicFrame>
        <p:nvGraphicFramePr>
          <p:cNvPr id="4" name="Схема 3"/>
          <p:cNvGraphicFramePr/>
          <p:nvPr>
            <p:extLst>
              <p:ext uri="{D42A27DB-BD31-4B8C-83A1-F6EECF244321}">
                <p14:modId xmlns:p14="http://schemas.microsoft.com/office/powerpoint/2010/main" val="3339580982"/>
              </p:ext>
            </p:extLst>
          </p:nvPr>
        </p:nvGraphicFramePr>
        <p:xfrm>
          <a:off x="863125" y="1504060"/>
          <a:ext cx="10440738" cy="470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4711096"/>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Капля</Template>
  <TotalTime>147</TotalTime>
  <Words>178</Words>
  <Application>Microsoft Office PowerPoint</Application>
  <PresentationFormat>Широкоэкранный</PresentationFormat>
  <Paragraphs>23</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Times New Roman</vt:lpstr>
      <vt:lpstr>Tw Cen MT</vt:lpstr>
      <vt:lpstr>Wingdings</vt:lpstr>
      <vt:lpstr>Капля</vt:lpstr>
      <vt:lpstr>«Традиционное и инновационное образование. Внедрение инновационных технологий в образовательный процесс ДОУ»</vt:lpstr>
      <vt:lpstr>Дошкольное учреждение сегодня - это сложный организм, стремящийся к совершенствованию, развитию, ищущий новые возможности, создающий необходимые условия для удовлетворения потребности ребенка, семьи, общества.</vt:lpstr>
      <vt:lpstr>В Концепции модернизации дошкольного образования важнейшим направлением деятельности образовательных учреждений названо- создание условий для достижения нового качества образования</vt:lpstr>
      <vt:lpstr>Каждый педагогический коллектив имеет право на инновационную деятельность. </vt:lpstr>
      <vt:lpstr>Инновационная деятельность — это особый вид педагогической деятельности. Инновация (нововведение) — в социально-психологическом аспекте — создание и внедрение различного вида новшеств, порождающих значимые изменения в социальной практике.</vt:lpstr>
      <vt:lpstr> причины нововведений:                   1. Необходимость вести активный поиск путей решения существующих в дошкольном образовании проблем.            2. Стремление педагогических коллективов повысить качество предоставляемых населению услуг, сделать их более разнообразными и тем самым сохранить свои детские сады.                                                                                              3. Подражание другим дошкольным учреждениям, интуитивное представление педагогов, что нововведения улучшат деятельность всего коллектива.  4. Стремление недавних выпускников педвузов, слушателей курсов повышения квалификации реализовать полученные знания.  5. Постоянная неудовлетворенность отдельных педагогов достигнутыми результатами, твердое намерение их улучшить . 6. Возрастающие запросы отдельных групп родителей. </vt:lpstr>
      <vt:lpstr>творческий потенциал педагогов, активное участие, пожалуй, самое главное во внедрении инновационных идей в деятельность ДОУ.</vt:lpstr>
      <vt:lpstr>          К числу современных образовательных технологий, внедряемых в нашем ДОУ, относятся: 1. здоровьесберегающие технологии; 2. технологии проектной деятельности; 3. технология исследовательской   деятельности; 4. информационно-коммуникационные технологии; 5. личностно-ориентированные технологии; 6. технология портфолио воспитателя; 7. игровая технология; 8.        Инновационные технологии, обеспечивающие открытость, сетевое взаимодействие; 9.        Технология «ТРИЗ»</vt:lpstr>
      <vt:lpstr>Инновационная Игровая технология Цель: повысить значимость игры в воспитательно- образовательном процессе дошкольного образовательного учреждения.</vt:lpstr>
      <vt:lpstr>Инновационные технологии, обеспечивающие открытость, сетевое взаимодействие.  Социальное партнёрство позволяет нашему дошкольному образовательному учреждению решать такую стратегическую задачу, как повышение качества воспитательно - образовательной работы с воспитанниками.  Основными принципами сотрудничества являются:  • Установление интересов каждого из партнера;  • Совместное формирование целей и задач образовательной деятельности;  • Выработка четких правил действий в процессе сотрудничества;  • Значимость социального партнерства для каждой из сторон.</vt:lpstr>
      <vt:lpstr>Взаимодействие детского сада №11 с социальными партнерами осуществляется по следующим направлениям:  1. Сотрудничество с родителями; 2. Сотрудничество с муниципальными дошкольными образовательными учреждениями; 3. Сотрудничество с муниципальными общеобразовательными учреждениями; 4. Сотрудничество с музеем; 5. Сотрудничество с Учебно-методическим центром; 6. Сотрудничество с общественными организациями города.</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«Традиционное и инновационное образование. Внедрение инновационных технологий в образовательный процесс ДОУ»</dc:title>
  <dc:creator>ДС-11</dc:creator>
  <cp:lastModifiedBy>ДС-11</cp:lastModifiedBy>
  <cp:revision>13</cp:revision>
  <dcterms:created xsi:type="dcterms:W3CDTF">2021-09-15T13:52:12Z</dcterms:created>
  <dcterms:modified xsi:type="dcterms:W3CDTF">2021-09-16T11:11:30Z</dcterms:modified>
</cp:coreProperties>
</file>