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3" r:id="rId3"/>
    <p:sldId id="276" r:id="rId4"/>
    <p:sldId id="284" r:id="rId5"/>
    <p:sldId id="286" r:id="rId6"/>
    <p:sldId id="288" r:id="rId7"/>
    <p:sldId id="278" r:id="rId8"/>
    <p:sldId id="279" r:id="rId9"/>
    <p:sldId id="265" r:id="rId10"/>
    <p:sldId id="280" r:id="rId11"/>
    <p:sldId id="281" r:id="rId12"/>
    <p:sldId id="275" r:id="rId13"/>
    <p:sldId id="28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57DB08-F7D7-42FF-9C6E-5CB0AF7241B9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83B060-0F35-429E-B202-1F79B7B280E2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Коуч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-человек, обеспечивающий успешную групповую</a:t>
          </a:r>
        </a:p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коммуникацию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879FA6-1AC0-49A2-A729-D3E33D885EE0}" type="parTrans" cxnId="{0698035D-A935-4CC3-A862-11FB8F617C96}">
      <dgm:prSet/>
      <dgm:spPr/>
      <dgm:t>
        <a:bodyPr/>
        <a:lstStyle/>
        <a:p>
          <a:endParaRPr lang="ru-RU"/>
        </a:p>
      </dgm:t>
    </dgm:pt>
    <dgm:pt modelId="{7A96518B-D46D-4B9F-B0E9-746052B8EAFB}" type="sibTrans" cxnId="{0698035D-A935-4CC3-A862-11FB8F617C96}">
      <dgm:prSet/>
      <dgm:spPr/>
      <dgm:t>
        <a:bodyPr/>
        <a:lstStyle/>
        <a:p>
          <a:endParaRPr lang="ru-RU"/>
        </a:p>
      </dgm:t>
    </dgm:pt>
    <dgm:pt modelId="{88C1C008-8734-43C7-91DB-F52FE311B9FB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Тьютор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</a:p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разработчик индивидуальных</a:t>
          </a:r>
        </a:p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образовательных программ учащихся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439A78-67A2-4C10-88E4-753A050DC757}" type="parTrans" cxnId="{CC4C48DD-26DA-4C81-90D3-9B2960221565}">
      <dgm:prSet/>
      <dgm:spPr/>
      <dgm:t>
        <a:bodyPr/>
        <a:lstStyle/>
        <a:p>
          <a:endParaRPr lang="ru-RU"/>
        </a:p>
      </dgm:t>
    </dgm:pt>
    <dgm:pt modelId="{D0C27F9C-5936-46D3-9CF2-E46FCC763D5E}" type="sibTrans" cxnId="{CC4C48DD-26DA-4C81-90D3-9B2960221565}">
      <dgm:prSet/>
      <dgm:spPr/>
      <dgm:t>
        <a:bodyPr/>
        <a:lstStyle/>
        <a:p>
          <a:endParaRPr lang="ru-RU"/>
        </a:p>
      </dgm:t>
    </dgm:pt>
    <dgm:pt modelId="{482B1DE1-4EC6-4F37-B54E-8E7F6BC7CEE5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Фасилитатор-человек, обеспечивающий успешную групповую</a:t>
          </a:r>
        </a:p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коммуникацию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41FEEF-2951-47B9-8150-EF7FB82EEE6B}" type="parTrans" cxnId="{3EE93F41-DD2A-4E96-80D3-D45E3D681619}">
      <dgm:prSet/>
      <dgm:spPr/>
      <dgm:t>
        <a:bodyPr/>
        <a:lstStyle/>
        <a:p>
          <a:endParaRPr lang="ru-RU"/>
        </a:p>
      </dgm:t>
    </dgm:pt>
    <dgm:pt modelId="{0FBA70C1-FAF2-4942-86A8-4A08A85131EC}" type="sibTrans" cxnId="{3EE93F41-DD2A-4E96-80D3-D45E3D681619}">
      <dgm:prSet/>
      <dgm:spPr/>
      <dgm:t>
        <a:bodyPr/>
        <a:lstStyle/>
        <a:p>
          <a:endParaRPr lang="ru-RU"/>
        </a:p>
      </dgm:t>
    </dgm:pt>
    <dgm:pt modelId="{3E25A740-C59E-432C-B171-132E3E06170F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Ментор-руководитель, учитель, наставник, воспитатель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510E9A-4178-4DA4-AABD-7FA8C4F141A1}" type="parTrans" cxnId="{6BC5D204-8B18-440C-BC24-7984563FE8BA}">
      <dgm:prSet/>
      <dgm:spPr/>
      <dgm:t>
        <a:bodyPr/>
        <a:lstStyle/>
        <a:p>
          <a:endParaRPr lang="ru-RU"/>
        </a:p>
      </dgm:t>
    </dgm:pt>
    <dgm:pt modelId="{E8360D5F-E3D3-4AA9-86E6-2E7FFF80D8E4}" type="sibTrans" cxnId="{6BC5D204-8B18-440C-BC24-7984563FE8BA}">
      <dgm:prSet/>
      <dgm:spPr/>
      <dgm:t>
        <a:bodyPr/>
        <a:lstStyle/>
        <a:p>
          <a:endParaRPr lang="ru-RU"/>
        </a:p>
      </dgm:t>
    </dgm:pt>
    <dgm:pt modelId="{679BFCEE-BB7D-4367-AC30-3E7C45E3BC99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Эдвайзер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-преподаватель,</a:t>
          </a:r>
        </a:p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выполняющий функции академического наставника студента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ACE1CB-0052-430D-8465-9CB04C8C4BE7}" type="parTrans" cxnId="{2A74E45A-400A-4BCD-99D4-DAB4E31770CF}">
      <dgm:prSet/>
      <dgm:spPr/>
      <dgm:t>
        <a:bodyPr/>
        <a:lstStyle/>
        <a:p>
          <a:endParaRPr lang="ru-RU"/>
        </a:p>
      </dgm:t>
    </dgm:pt>
    <dgm:pt modelId="{A7C02005-9277-4DD3-B1D5-12B5C6BA1FA0}" type="sibTrans" cxnId="{2A74E45A-400A-4BCD-99D4-DAB4E31770CF}">
      <dgm:prSet/>
      <dgm:spPr/>
      <dgm:t>
        <a:bodyPr/>
        <a:lstStyle/>
        <a:p>
          <a:endParaRPr lang="ru-RU"/>
        </a:p>
      </dgm:t>
    </dgm:pt>
    <dgm:pt modelId="{562056D8-3886-4C6E-A52B-BD75D63EC6BA}" type="pres">
      <dgm:prSet presAssocID="{7A57DB08-F7D7-42FF-9C6E-5CB0AF7241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87FCA2-A526-466D-BA1B-D80250D7D7C3}" type="pres">
      <dgm:prSet presAssocID="{5083B060-0F35-429E-B202-1F79B7B280E2}" presName="vertFlow" presStyleCnt="0"/>
      <dgm:spPr/>
    </dgm:pt>
    <dgm:pt modelId="{43C073B3-C2F1-437F-8739-92936F99A3C7}" type="pres">
      <dgm:prSet presAssocID="{5083B060-0F35-429E-B202-1F79B7B280E2}" presName="header" presStyleLbl="node1" presStyleIdx="0" presStyleCnt="2" custLinFactNeighborX="355" custLinFactNeighborY="-6085"/>
      <dgm:spPr/>
      <dgm:t>
        <a:bodyPr/>
        <a:lstStyle/>
        <a:p>
          <a:endParaRPr lang="ru-RU"/>
        </a:p>
      </dgm:t>
    </dgm:pt>
    <dgm:pt modelId="{1EEFFDC7-5C6F-4039-86C3-D23B8FFA6CB1}" type="pres">
      <dgm:prSet presAssocID="{AD439A78-67A2-4C10-88E4-753A050DC757}" presName="parTrans" presStyleLbl="sibTrans2D1" presStyleIdx="0" presStyleCnt="3"/>
      <dgm:spPr/>
      <dgm:t>
        <a:bodyPr/>
        <a:lstStyle/>
        <a:p>
          <a:endParaRPr lang="ru-RU"/>
        </a:p>
      </dgm:t>
    </dgm:pt>
    <dgm:pt modelId="{FD095953-523F-4EF0-87FF-40D27545D1CC}" type="pres">
      <dgm:prSet presAssocID="{88C1C008-8734-43C7-91DB-F52FE311B9FB}" presName="child" presStyleLbl="alignAccFollow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E400E9-3B87-4DF3-AD57-28857533EDC6}" type="pres">
      <dgm:prSet presAssocID="{D0C27F9C-5936-46D3-9CF2-E46FCC763D5E}" presName="sibTrans" presStyleLbl="sibTrans2D1" presStyleIdx="1" presStyleCnt="3"/>
      <dgm:spPr/>
      <dgm:t>
        <a:bodyPr/>
        <a:lstStyle/>
        <a:p>
          <a:endParaRPr lang="ru-RU"/>
        </a:p>
      </dgm:t>
    </dgm:pt>
    <dgm:pt modelId="{42CEAB82-65E6-46A2-BAAB-36D566F41369}" type="pres">
      <dgm:prSet presAssocID="{482B1DE1-4EC6-4F37-B54E-8E7F6BC7CEE5}" presName="child" presStyleLbl="alignAccFollow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AFE03E-4CA6-40DB-A1C1-B203037E46A9}" type="pres">
      <dgm:prSet presAssocID="{5083B060-0F35-429E-B202-1F79B7B280E2}" presName="hSp" presStyleCnt="0"/>
      <dgm:spPr/>
    </dgm:pt>
    <dgm:pt modelId="{E1DB6B31-16CD-41A7-ABAA-4793399E7E6B}" type="pres">
      <dgm:prSet presAssocID="{3E25A740-C59E-432C-B171-132E3E06170F}" presName="vertFlow" presStyleCnt="0"/>
      <dgm:spPr/>
    </dgm:pt>
    <dgm:pt modelId="{0C0F9EC8-F8AB-41AF-895B-F8A94430C0C5}" type="pres">
      <dgm:prSet presAssocID="{3E25A740-C59E-432C-B171-132E3E06170F}" presName="header" presStyleLbl="node1" presStyleIdx="1" presStyleCnt="2"/>
      <dgm:spPr/>
      <dgm:t>
        <a:bodyPr/>
        <a:lstStyle/>
        <a:p>
          <a:endParaRPr lang="ru-RU"/>
        </a:p>
      </dgm:t>
    </dgm:pt>
    <dgm:pt modelId="{1C9094AB-4737-4031-93F8-85D38F8FFE35}" type="pres">
      <dgm:prSet presAssocID="{C3ACE1CB-0052-430D-8465-9CB04C8C4BE7}" presName="parTrans" presStyleLbl="sibTrans2D1" presStyleIdx="2" presStyleCnt="3"/>
      <dgm:spPr/>
      <dgm:t>
        <a:bodyPr/>
        <a:lstStyle/>
        <a:p>
          <a:endParaRPr lang="ru-RU"/>
        </a:p>
      </dgm:t>
    </dgm:pt>
    <dgm:pt modelId="{14CA81C5-59A0-4CBE-9CB1-ED7BD3DD5A50}" type="pres">
      <dgm:prSet presAssocID="{679BFCEE-BB7D-4367-AC30-3E7C45E3BC99}" presName="child" presStyleLbl="alignAccFollow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98035D-A935-4CC3-A862-11FB8F617C96}" srcId="{7A57DB08-F7D7-42FF-9C6E-5CB0AF7241B9}" destId="{5083B060-0F35-429E-B202-1F79B7B280E2}" srcOrd="0" destOrd="0" parTransId="{79879FA6-1AC0-49A2-A729-D3E33D885EE0}" sibTransId="{7A96518B-D46D-4B9F-B0E9-746052B8EAFB}"/>
    <dgm:cxn modelId="{41DE54E9-9A5B-4191-B2F6-F1AEFE634E9D}" type="presOf" srcId="{679BFCEE-BB7D-4367-AC30-3E7C45E3BC99}" destId="{14CA81C5-59A0-4CBE-9CB1-ED7BD3DD5A50}" srcOrd="0" destOrd="0" presId="urn:microsoft.com/office/officeart/2005/8/layout/lProcess1"/>
    <dgm:cxn modelId="{EBDFF2B9-9E86-4FFB-BE78-B52EBACF960B}" type="presOf" srcId="{C3ACE1CB-0052-430D-8465-9CB04C8C4BE7}" destId="{1C9094AB-4737-4031-93F8-85D38F8FFE35}" srcOrd="0" destOrd="0" presId="urn:microsoft.com/office/officeart/2005/8/layout/lProcess1"/>
    <dgm:cxn modelId="{D38C80E6-28EC-4821-8538-ECE123660F07}" type="presOf" srcId="{5083B060-0F35-429E-B202-1F79B7B280E2}" destId="{43C073B3-C2F1-437F-8739-92936F99A3C7}" srcOrd="0" destOrd="0" presId="urn:microsoft.com/office/officeart/2005/8/layout/lProcess1"/>
    <dgm:cxn modelId="{E0A22E28-AAEF-4055-9E4D-18A13196E0F6}" type="presOf" srcId="{3E25A740-C59E-432C-B171-132E3E06170F}" destId="{0C0F9EC8-F8AB-41AF-895B-F8A94430C0C5}" srcOrd="0" destOrd="0" presId="urn:microsoft.com/office/officeart/2005/8/layout/lProcess1"/>
    <dgm:cxn modelId="{DA63E70E-027B-40BA-A1D5-9586C64638E3}" type="presOf" srcId="{AD439A78-67A2-4C10-88E4-753A050DC757}" destId="{1EEFFDC7-5C6F-4039-86C3-D23B8FFA6CB1}" srcOrd="0" destOrd="0" presId="urn:microsoft.com/office/officeart/2005/8/layout/lProcess1"/>
    <dgm:cxn modelId="{8B42631B-BB51-4AE4-B02A-164274157078}" type="presOf" srcId="{88C1C008-8734-43C7-91DB-F52FE311B9FB}" destId="{FD095953-523F-4EF0-87FF-40D27545D1CC}" srcOrd="0" destOrd="0" presId="urn:microsoft.com/office/officeart/2005/8/layout/lProcess1"/>
    <dgm:cxn modelId="{C1EA78DA-C53C-4F57-965A-788DF6BEF890}" type="presOf" srcId="{D0C27F9C-5936-46D3-9CF2-E46FCC763D5E}" destId="{E1E400E9-3B87-4DF3-AD57-28857533EDC6}" srcOrd="0" destOrd="0" presId="urn:microsoft.com/office/officeart/2005/8/layout/lProcess1"/>
    <dgm:cxn modelId="{2A74E45A-400A-4BCD-99D4-DAB4E31770CF}" srcId="{3E25A740-C59E-432C-B171-132E3E06170F}" destId="{679BFCEE-BB7D-4367-AC30-3E7C45E3BC99}" srcOrd="0" destOrd="0" parTransId="{C3ACE1CB-0052-430D-8465-9CB04C8C4BE7}" sibTransId="{A7C02005-9277-4DD3-B1D5-12B5C6BA1FA0}"/>
    <dgm:cxn modelId="{3EE93F41-DD2A-4E96-80D3-D45E3D681619}" srcId="{5083B060-0F35-429E-B202-1F79B7B280E2}" destId="{482B1DE1-4EC6-4F37-B54E-8E7F6BC7CEE5}" srcOrd="1" destOrd="0" parTransId="{6441FEEF-2951-47B9-8150-EF7FB82EEE6B}" sibTransId="{0FBA70C1-FAF2-4942-86A8-4A08A85131EC}"/>
    <dgm:cxn modelId="{6BC5D204-8B18-440C-BC24-7984563FE8BA}" srcId="{7A57DB08-F7D7-42FF-9C6E-5CB0AF7241B9}" destId="{3E25A740-C59E-432C-B171-132E3E06170F}" srcOrd="1" destOrd="0" parTransId="{83510E9A-4178-4DA4-AABD-7FA8C4F141A1}" sibTransId="{E8360D5F-E3D3-4AA9-86E6-2E7FFF80D8E4}"/>
    <dgm:cxn modelId="{E07FB586-31A1-4D15-B67E-6A4588F42E59}" type="presOf" srcId="{482B1DE1-4EC6-4F37-B54E-8E7F6BC7CEE5}" destId="{42CEAB82-65E6-46A2-BAAB-36D566F41369}" srcOrd="0" destOrd="0" presId="urn:microsoft.com/office/officeart/2005/8/layout/lProcess1"/>
    <dgm:cxn modelId="{CC4C48DD-26DA-4C81-90D3-9B2960221565}" srcId="{5083B060-0F35-429E-B202-1F79B7B280E2}" destId="{88C1C008-8734-43C7-91DB-F52FE311B9FB}" srcOrd="0" destOrd="0" parTransId="{AD439A78-67A2-4C10-88E4-753A050DC757}" sibTransId="{D0C27F9C-5936-46D3-9CF2-E46FCC763D5E}"/>
    <dgm:cxn modelId="{0231C782-4922-4431-9294-FC16FA0B0DDE}" type="presOf" srcId="{7A57DB08-F7D7-42FF-9C6E-5CB0AF7241B9}" destId="{562056D8-3886-4C6E-A52B-BD75D63EC6BA}" srcOrd="0" destOrd="0" presId="urn:microsoft.com/office/officeart/2005/8/layout/lProcess1"/>
    <dgm:cxn modelId="{3125DE8E-937D-4066-9DF3-762BE5CBD70B}" type="presParOf" srcId="{562056D8-3886-4C6E-A52B-BD75D63EC6BA}" destId="{E587FCA2-A526-466D-BA1B-D80250D7D7C3}" srcOrd="0" destOrd="0" presId="urn:microsoft.com/office/officeart/2005/8/layout/lProcess1"/>
    <dgm:cxn modelId="{B27D4B4C-8FD6-4954-A456-44F97FD4CF08}" type="presParOf" srcId="{E587FCA2-A526-466D-BA1B-D80250D7D7C3}" destId="{43C073B3-C2F1-437F-8739-92936F99A3C7}" srcOrd="0" destOrd="0" presId="urn:microsoft.com/office/officeart/2005/8/layout/lProcess1"/>
    <dgm:cxn modelId="{03916B9A-A411-41D8-B8D4-35A7CB5F53EF}" type="presParOf" srcId="{E587FCA2-A526-466D-BA1B-D80250D7D7C3}" destId="{1EEFFDC7-5C6F-4039-86C3-D23B8FFA6CB1}" srcOrd="1" destOrd="0" presId="urn:microsoft.com/office/officeart/2005/8/layout/lProcess1"/>
    <dgm:cxn modelId="{9775461D-FC9D-4778-9B28-D9906058753C}" type="presParOf" srcId="{E587FCA2-A526-466D-BA1B-D80250D7D7C3}" destId="{FD095953-523F-4EF0-87FF-40D27545D1CC}" srcOrd="2" destOrd="0" presId="urn:microsoft.com/office/officeart/2005/8/layout/lProcess1"/>
    <dgm:cxn modelId="{795C4946-4BFF-4FA7-97CB-EDE2530A7049}" type="presParOf" srcId="{E587FCA2-A526-466D-BA1B-D80250D7D7C3}" destId="{E1E400E9-3B87-4DF3-AD57-28857533EDC6}" srcOrd="3" destOrd="0" presId="urn:microsoft.com/office/officeart/2005/8/layout/lProcess1"/>
    <dgm:cxn modelId="{5EA8EB36-A4B9-4675-87CC-65877B80CFBA}" type="presParOf" srcId="{E587FCA2-A526-466D-BA1B-D80250D7D7C3}" destId="{42CEAB82-65E6-46A2-BAAB-36D566F41369}" srcOrd="4" destOrd="0" presId="urn:microsoft.com/office/officeart/2005/8/layout/lProcess1"/>
    <dgm:cxn modelId="{11689C8F-742E-4769-AEE4-C35ABF6A4710}" type="presParOf" srcId="{562056D8-3886-4C6E-A52B-BD75D63EC6BA}" destId="{01AFE03E-4CA6-40DB-A1C1-B203037E46A9}" srcOrd="1" destOrd="0" presId="urn:microsoft.com/office/officeart/2005/8/layout/lProcess1"/>
    <dgm:cxn modelId="{300E46E7-4D49-4827-8933-0D3439E7D25A}" type="presParOf" srcId="{562056D8-3886-4C6E-A52B-BD75D63EC6BA}" destId="{E1DB6B31-16CD-41A7-ABAA-4793399E7E6B}" srcOrd="2" destOrd="0" presId="urn:microsoft.com/office/officeart/2005/8/layout/lProcess1"/>
    <dgm:cxn modelId="{B55B8118-6F48-4DD1-9398-F8104D019A5C}" type="presParOf" srcId="{E1DB6B31-16CD-41A7-ABAA-4793399E7E6B}" destId="{0C0F9EC8-F8AB-41AF-895B-F8A94430C0C5}" srcOrd="0" destOrd="0" presId="urn:microsoft.com/office/officeart/2005/8/layout/lProcess1"/>
    <dgm:cxn modelId="{90A20D0E-0831-4BD0-9419-B182153B301B}" type="presParOf" srcId="{E1DB6B31-16CD-41A7-ABAA-4793399E7E6B}" destId="{1C9094AB-4737-4031-93F8-85D38F8FFE35}" srcOrd="1" destOrd="0" presId="urn:microsoft.com/office/officeart/2005/8/layout/lProcess1"/>
    <dgm:cxn modelId="{6DC5CD35-7EFC-4ACA-A6CA-422BF51F06BB}" type="presParOf" srcId="{E1DB6B31-16CD-41A7-ABAA-4793399E7E6B}" destId="{14CA81C5-59A0-4CBE-9CB1-ED7BD3DD5A50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C073B3-C2F1-437F-8739-92936F99A3C7}">
      <dsp:nvSpPr>
        <dsp:cNvPr id="0" name=""/>
        <dsp:cNvSpPr/>
      </dsp:nvSpPr>
      <dsp:spPr>
        <a:xfrm>
          <a:off x="487447" y="0"/>
          <a:ext cx="4683573" cy="1170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Коуч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-человек, обеспечивающий успешную групповую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коммуникацию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1741" y="34294"/>
        <a:ext cx="4614985" cy="1102305"/>
      </dsp:txXfrm>
    </dsp:sp>
    <dsp:sp modelId="{1EEFFDC7-5C6F-4039-86C3-D23B8FFA6CB1}">
      <dsp:nvSpPr>
        <dsp:cNvPr id="0" name=""/>
        <dsp:cNvSpPr/>
      </dsp:nvSpPr>
      <dsp:spPr>
        <a:xfrm rot="5436113">
          <a:off x="2717958" y="1274352"/>
          <a:ext cx="205923" cy="20490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095953-523F-4EF0-87FF-40D27545D1CC}">
      <dsp:nvSpPr>
        <dsp:cNvPr id="0" name=""/>
        <dsp:cNvSpPr/>
      </dsp:nvSpPr>
      <dsp:spPr>
        <a:xfrm>
          <a:off x="470820" y="1582717"/>
          <a:ext cx="4683573" cy="11708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Тьютор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разработчик индивидуальных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образовательных программ учащихся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5114" y="1617011"/>
        <a:ext cx="4614985" cy="1102305"/>
      </dsp:txXfrm>
    </dsp:sp>
    <dsp:sp modelId="{E1E400E9-3B87-4DF3-AD57-28857533EDC6}">
      <dsp:nvSpPr>
        <dsp:cNvPr id="0" name=""/>
        <dsp:cNvSpPr/>
      </dsp:nvSpPr>
      <dsp:spPr>
        <a:xfrm rot="5400000">
          <a:off x="2710153" y="2856063"/>
          <a:ext cx="204906" cy="20490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CEAB82-65E6-46A2-BAAB-36D566F41369}">
      <dsp:nvSpPr>
        <dsp:cNvPr id="0" name=""/>
        <dsp:cNvSpPr/>
      </dsp:nvSpPr>
      <dsp:spPr>
        <a:xfrm>
          <a:off x="470820" y="3163423"/>
          <a:ext cx="4683573" cy="11708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Фасилитатор-человек, обеспечивающий успешную групповую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коммуникацию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5114" y="3197717"/>
        <a:ext cx="4614985" cy="1102305"/>
      </dsp:txXfrm>
    </dsp:sp>
    <dsp:sp modelId="{0C0F9EC8-F8AB-41AF-895B-F8A94430C0C5}">
      <dsp:nvSpPr>
        <dsp:cNvPr id="0" name=""/>
        <dsp:cNvSpPr/>
      </dsp:nvSpPr>
      <dsp:spPr>
        <a:xfrm>
          <a:off x="5810093" y="2011"/>
          <a:ext cx="4683573" cy="1170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Ментор-руководитель, учитель, наставник, воспитатель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44387" y="36305"/>
        <a:ext cx="4614985" cy="1102305"/>
      </dsp:txXfrm>
    </dsp:sp>
    <dsp:sp modelId="{1C9094AB-4737-4031-93F8-85D38F8FFE35}">
      <dsp:nvSpPr>
        <dsp:cNvPr id="0" name=""/>
        <dsp:cNvSpPr/>
      </dsp:nvSpPr>
      <dsp:spPr>
        <a:xfrm rot="5400000">
          <a:off x="8049426" y="1275357"/>
          <a:ext cx="204906" cy="20490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CA81C5-59A0-4CBE-9CB1-ED7BD3DD5A50}">
      <dsp:nvSpPr>
        <dsp:cNvPr id="0" name=""/>
        <dsp:cNvSpPr/>
      </dsp:nvSpPr>
      <dsp:spPr>
        <a:xfrm>
          <a:off x="5810093" y="1582717"/>
          <a:ext cx="4683573" cy="11708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Эдвайзер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-преподаватель,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выполняющий функции академического наставника студента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44387" y="1617011"/>
        <a:ext cx="4614985" cy="11023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9788" y="141316"/>
            <a:ext cx="9448800" cy="364928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образования с использованием современных форм наставничества педагогов ДОО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9788" y="4680066"/>
            <a:ext cx="10690167" cy="1172094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 Наконечникова Е. С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Мирзоева О.Г.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786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2219" y="573578"/>
            <a:ext cx="1087304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Педагогом-наставником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подбираются формы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</a:p>
          <a:p>
            <a:pPr algn="ctr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начинающих педагогов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их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проблемно-деловая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рефлексивно-деловая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составе творческой группы;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семинар, практическое занятие;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чтения;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ринг»;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ярмарка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идей;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индивидуальные консультации;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анализ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открытых занятий;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мастер-классы;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мастерские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383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50570" y="806335"/>
            <a:ext cx="9863052" cy="96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деятельности педагогов-наставников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целесообразно применение </a:t>
            </a:r>
          </a:p>
          <a:p>
            <a:pPr algn="ctr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рефлексивных методов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88224" y="1911928"/>
            <a:ext cx="9925397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самонаблюдения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-выражается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словесных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отчетах о том, что видит, чувствует,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переживает;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интроспективного анализа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-своеобразная техника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«исследования себя»;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игры. Рефлексивно-деловые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-современная активная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с участниками образовательного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сократического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диалога-преподаватель, подобно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обсуждает со слушателями проблемы смысла и значимости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изучаемых явлений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философствования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-тождественен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методам размышления,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рассуждения;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Кейс-метод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метод активного проблемного, эвристического обучения.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1209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12916" y="1263534"/>
            <a:ext cx="1004177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работа с кейсами в рамках учебного процесса была реализована в Гарвардской школе бизнеса в 1908 г.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России данная технология стала внедряться лишь последние 3-4 года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методов, который поможет начинающему педагогу самостоятельно проектировать образовательный процесс, –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кейс-метод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Кейс-метод или метод конкретных ситуаций – это метод активного проблемного, эвристического обучения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case-study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метод конкретных ситуаций (от английского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случай, ситуация) – метод активного проблемно-ситуационного анализа, основанный на обучении путем решения конкретных задач – ситуаций (решение кейсов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473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5345" y="1521230"/>
            <a:ext cx="790540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твои планы рассчитаны на год — сей просо, если твои планы рассчитаны на десятилетия — сажай деревья, если же твои планы рассчитаны на века — воспитывай </a:t>
            </a:r>
            <a:r>
              <a:rPr lang="ru-RU" sz="2000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людей.</a:t>
            </a:r>
          </a:p>
          <a:p>
            <a:pPr algn="r"/>
            <a:r>
              <a:rPr lang="ru-RU" sz="160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</a:t>
            </a:r>
            <a:endParaRPr lang="ru-RU" sz="2000" dirty="0" smtClean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dirty="0" smtClean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dirty="0" smtClean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644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8393" y="1429792"/>
            <a:ext cx="10823171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образования -эта проблема значима для совершенствования как самого воспитательно -образовательного процесса, так и непрерывного повышения уровня квалификации воспитателей.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Начальный этап вхождения начинающего воспитателя в педагогическую среду, его адаптация в коллективе будут успешны, если четко продумана и спланирована методическая поддержка на основе изучения затруднений и творческого потенциала специалиста, его профессиональных знаний. В ДОО должна быть создана такая система сопровождения молодых специалистов и педагогов с малым стажем работы, которая помогла бы им не только адаптироваться, но и развить умение на практике применить уже имеющие знания, сформировать педагогические навыки взаимодействия с детьми и их родителями, свободно применяемые в различных педагогических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ситуациях.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452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3331" y="1522949"/>
            <a:ext cx="101165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их важнейших направлений деятельности в условиях непрерывной модернизации системы дошкольного образования является развитие кадрового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потенциала.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концепции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организации системы непрерывного образования взрослых в Российской Федерации на период до 2025 года определены основные функции непрерывного образования взрослых: 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30531" y="2261063"/>
            <a:ext cx="670005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ru-RU" sz="2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Профессиональная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</a:rPr>
              <a:t>Социальная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</a:rPr>
              <a:t>Личностная </a:t>
            </a:r>
          </a:p>
        </p:txBody>
      </p:sp>
    </p:spTree>
    <p:extLst>
      <p:ext uri="{BB962C8B-B14F-4D97-AF65-F5344CB8AC3E}">
        <p14:creationId xmlns:p14="http://schemas.microsoft.com/office/powerpoint/2010/main" val="1471781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3164" y="1064029"/>
            <a:ext cx="10349344" cy="6505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аставничество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считается одним из эффективных способов передачи знаний и навыков молодым сотрудникам в процессе их адаптации в новом коллективе.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Наставничество, как система методов и средств повышение качества образования, создаёт основу для выявления затруднений в работе, способствует глубокому осознанию своих знаний, умений, способностей и поиску новых, оптимальных методов и приёмов.</a:t>
            </a:r>
          </a:p>
          <a:p>
            <a:pPr>
              <a:lnSpc>
                <a:spcPct val="150000"/>
              </a:lnSpc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Коучинг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— это метод индивидуальной или групповой работы, в которой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коуч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помогает педагогу  найти его собственное решение стоящей перед ним задачи.</a:t>
            </a:r>
          </a:p>
          <a:p>
            <a:pPr>
              <a:lnSpc>
                <a:spcPct val="150000"/>
              </a:lnSpc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Нетворкинг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(социальная и профессиональная деятельность, направленная на то, чтобы с помощью круга друзей и знакомых работающих или имеющих связи в той или иной сфере максимально быстро и эффективно решать сложные жизненные задачи)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210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22217" y="448887"/>
            <a:ext cx="10681855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ctr">
              <a:lnSpc>
                <a:spcPct val="15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модели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1.Традиционное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-наставник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правило, успешный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опытный профессионал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работает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менее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опытным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подопечным.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Партнерское наставничество: «равный – равному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»-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наставником является сотрудник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равный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уровню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подопечному,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опытом работы в предметной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Групповое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-связь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нескольких лиц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более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опытными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коллегами.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Флэш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-наставничество через одноразовые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обсуждения.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Скоростное наставничество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многоуровневый подход к организации сети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профессионалов.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Реверсивное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-профессионал младшего возраста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становится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наставником опытного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сотрудника по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новых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тенденций,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Виртуальное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-советы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наставником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предоставляются в режиме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463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7999" y="847898"/>
            <a:ext cx="738447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 может выступать в роли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683909632"/>
              </p:ext>
            </p:extLst>
          </p:nvPr>
        </p:nvGraphicFramePr>
        <p:xfrm>
          <a:off x="615141" y="1802005"/>
          <a:ext cx="10964487" cy="4336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4202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837" y="1280160"/>
            <a:ext cx="11089178" cy="5420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Овладение профессией педагог и развитие творческой индивидуальности должно предполагать воспитание ряда личностных качеств, которые в свою очередь становятся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профессиональными: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Эмоциональность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написать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на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слайде-свойства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человека, характеризующие содержание, качество и динамику его эмоций и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чувств;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Интуиция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-способность непосредственного постижения истины, минуя опыт и логические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рассуждения;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Эмпатия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-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это осознанное сопереживание эмоциональному состоянию других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людей;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Воображение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-способность человеческой психики формировать новые чувственные или мыслительные образы и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идеи;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Наблюдательность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-качество педагога, выражающееся как способность и умение замечать, видеть, выявлять мало заметные, но существенные внешние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признаки;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пособность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 импровизации-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способность педагога вырабатывать новые решения, а также быстро, гибко и точно реагировать на возникающие педагогические задачи.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756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8844" y="1197033"/>
            <a:ext cx="1093123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работы с молодыми педагогами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создание условий для 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адаптации педагогических работников, обеспечение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баланса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состава педагогических коллективов и преемственность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традиции.</a:t>
            </a:r>
          </a:p>
          <a:p>
            <a:pPr>
              <a:lnSpc>
                <a:spcPct val="150000"/>
              </a:lnSpc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 помнить о четырех важных моментах: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построение доверительных взаимоотношений с подопечными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Формирующее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объективное оценивание с целью выявления зон роста и последующего предоставления обратной связи и обучения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Коучинг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реализация поэтапного развития и обучения подопечного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подопечному в поиске собственного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пути.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35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8473" y="1166843"/>
            <a:ext cx="971757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взаимодействия наставника и начинающего педагога: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1й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адаптационный. Наставник определяет круг обязанностей и полномочий молодого специалиста, а также выявляет точки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роста. </a:t>
            </a:r>
          </a:p>
          <a:p>
            <a:endParaRPr lang="ru-RU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2й этап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основной (проектировочный). Наставник осуществляет корректировку профессиональных умений молодого педагога, помогает выстроить ему собственную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самосовершенствования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3й этап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оценочный. Наставник проверяет уровень компетентности молодого педагога, определяет степень готовности к выполнению своих функциональных обязанностей.</a:t>
            </a:r>
          </a:p>
        </p:txBody>
      </p:sp>
    </p:spTree>
    <p:extLst>
      <p:ext uri="{BB962C8B-B14F-4D97-AF65-F5344CB8AC3E}">
        <p14:creationId xmlns:p14="http://schemas.microsoft.com/office/powerpoint/2010/main" val="3456763593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1457</TotalTime>
  <Words>863</Words>
  <Application>Microsoft Office PowerPoint</Application>
  <PresentationFormat>Широкоэкранный</PresentationFormat>
  <Paragraphs>97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</vt:lpstr>
      <vt:lpstr>След самолета</vt:lpstr>
      <vt:lpstr>  Повышение качества образования с использованием современных форм наставничества педагогов ДОО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Повышение качества образования с использованием современных форм наставничества педагогов ДОО</dc:title>
  <dc:creator>ДС-11</dc:creator>
  <cp:lastModifiedBy>ДС-11</cp:lastModifiedBy>
  <cp:revision>101</cp:revision>
  <dcterms:created xsi:type="dcterms:W3CDTF">2021-10-08T09:17:57Z</dcterms:created>
  <dcterms:modified xsi:type="dcterms:W3CDTF">2021-10-15T09:52:10Z</dcterms:modified>
</cp:coreProperties>
</file>