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6" r:id="rId3"/>
    <p:sldId id="257" r:id="rId4"/>
    <p:sldId id="258" r:id="rId5"/>
    <p:sldId id="267" r:id="rId6"/>
    <p:sldId id="259" r:id="rId7"/>
    <p:sldId id="260" r:id="rId8"/>
    <p:sldId id="261" r:id="rId9"/>
    <p:sldId id="268" r:id="rId10"/>
    <p:sldId id="269" r:id="rId11"/>
    <p:sldId id="270" r:id="rId12"/>
    <p:sldId id="271" r:id="rId13"/>
    <p:sldId id="265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317" autoAdjust="0"/>
  </p:normalViewPr>
  <p:slideViewPr>
    <p:cSldViewPr>
      <p:cViewPr varScale="1">
        <p:scale>
          <a:sx n="86" d="100"/>
          <a:sy n="86" d="100"/>
        </p:scale>
        <p:origin x="-10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50E92-07AC-458B-A2B5-BD9696BB31F0}" type="datetimeFigureOut">
              <a:rPr lang="ru-RU" smtClean="0"/>
              <a:pPr/>
              <a:t>14.10.2021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8F8DF-1145-4099-B4E6-8249A0E702B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46013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8F8DF-1145-4099-B4E6-8249A0E702B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6525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8F8DF-1145-4099-B4E6-8249A0E702B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7188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32" y="0"/>
            <a:ext cx="91462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684" y="620688"/>
            <a:ext cx="7772400" cy="1470025"/>
          </a:xfrm>
        </p:spPr>
        <p:txBody>
          <a:bodyPr>
            <a:noAutofit/>
          </a:bodyPr>
          <a:lstStyle/>
          <a:p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1800" b="1" i="1" dirty="0" smtClean="0"/>
              <a:t>МАДОУ МО г.Краснодар «</a:t>
            </a:r>
            <a:r>
              <a:rPr lang="ru-RU" sz="1800" b="1" i="1" dirty="0" err="1" smtClean="0"/>
              <a:t>Центр-детсккий</a:t>
            </a:r>
            <a:r>
              <a:rPr lang="ru-RU" sz="1800" b="1" i="1" dirty="0" smtClean="0"/>
              <a:t> сад № 9»</a:t>
            </a:r>
            <a:r>
              <a:rPr lang="ru-RU" sz="1800" b="1" i="1" dirty="0"/>
              <a:t/>
            </a:r>
            <a:br>
              <a:rPr lang="ru-RU" sz="1800" b="1" i="1" dirty="0"/>
            </a:b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/>
              <a:t/>
            </a:r>
            <a:br>
              <a:rPr lang="ru-RU" sz="3200" b="1" i="1" dirty="0"/>
            </a:br>
            <a:r>
              <a:rPr lang="ru-RU" sz="3200" b="1" i="1" dirty="0" smtClean="0"/>
              <a:t>Педагогическая инвестиция, как метод эффективного наставничества в условиях ДОО</a:t>
            </a:r>
            <a:endParaRPr lang="ru-RU" sz="32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71392" y="4869160"/>
            <a:ext cx="4672608" cy="1296144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Подготовили:</a:t>
            </a:r>
          </a:p>
          <a:p>
            <a:r>
              <a:rPr lang="ru-RU" sz="2000" dirty="0">
                <a:solidFill>
                  <a:schemeClr val="tx1"/>
                </a:solidFill>
              </a:rPr>
              <a:t>в</a:t>
            </a:r>
            <a:r>
              <a:rPr lang="ru-RU" sz="2000" dirty="0" smtClean="0">
                <a:solidFill>
                  <a:schemeClr val="tx1"/>
                </a:solidFill>
              </a:rPr>
              <a:t>оспитатель </a:t>
            </a:r>
            <a:r>
              <a:rPr lang="ru-RU" sz="2000" dirty="0" err="1" smtClean="0">
                <a:solidFill>
                  <a:schemeClr val="tx1"/>
                </a:solidFill>
              </a:rPr>
              <a:t>Васканьянц</a:t>
            </a:r>
            <a:r>
              <a:rPr lang="ru-RU" sz="2000" dirty="0" smtClean="0">
                <a:solidFill>
                  <a:schemeClr val="tx1"/>
                </a:solidFill>
              </a:rPr>
              <a:t> Светлана Евгеньевна</a:t>
            </a:r>
          </a:p>
          <a:p>
            <a:r>
              <a:rPr lang="ru-RU" sz="2000" dirty="0">
                <a:solidFill>
                  <a:schemeClr val="tx1"/>
                </a:solidFill>
              </a:rPr>
              <a:t>в</a:t>
            </a:r>
            <a:r>
              <a:rPr lang="ru-RU" sz="2000" dirty="0" smtClean="0">
                <a:solidFill>
                  <a:schemeClr val="tx1"/>
                </a:solidFill>
              </a:rPr>
              <a:t>оспитатель </a:t>
            </a:r>
            <a:r>
              <a:rPr lang="ru-RU" sz="2000" dirty="0" err="1" smtClean="0">
                <a:solidFill>
                  <a:schemeClr val="tx1"/>
                </a:solidFill>
              </a:rPr>
              <a:t>Дадыка</a:t>
            </a:r>
            <a:r>
              <a:rPr lang="ru-RU" sz="2000" dirty="0" smtClean="0">
                <a:solidFill>
                  <a:schemeClr val="tx1"/>
                </a:solidFill>
              </a:rPr>
              <a:t> Валерия Александровна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0444" y="3447288"/>
            <a:ext cx="51776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Учитель – наставник и друг.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«Большая честь – других вперёд вести». (п)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088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Мастер-класс: «Методика выявления результативности наставнической деятельности»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Инструкция:оцените свои возможности,умения и навыки по 10-бальной шкале</a:t>
            </a:r>
          </a:p>
          <a:p>
            <a:pPr marL="0" indent="0" algn="ctr">
              <a:buNone/>
            </a:pPr>
            <a:endParaRPr lang="ru-RU" sz="24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6508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5923" y="-17874"/>
            <a:ext cx="5344349" cy="6695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63461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Максимальное количество-50 баллов</a:t>
            </a:r>
          </a:p>
          <a:p>
            <a:pPr marL="0" indent="0">
              <a:buNone/>
            </a:pPr>
            <a:r>
              <a:rPr lang="ru-RU" dirty="0" smtClean="0"/>
              <a:t>1 уровень успешности-до 15 баллов</a:t>
            </a:r>
          </a:p>
          <a:p>
            <a:pPr marL="0" indent="0">
              <a:buNone/>
            </a:pPr>
            <a:r>
              <a:rPr lang="ru-RU" dirty="0" smtClean="0"/>
              <a:t>2 уровень успешности-16-29 баллов</a:t>
            </a:r>
          </a:p>
          <a:p>
            <a:pPr marL="0" indent="0">
              <a:buNone/>
            </a:pPr>
            <a:r>
              <a:rPr lang="ru-RU" dirty="0" smtClean="0"/>
              <a:t>3 уровень успешности-30-44 балла</a:t>
            </a:r>
          </a:p>
          <a:p>
            <a:pPr marL="0" indent="0">
              <a:buNone/>
            </a:pPr>
            <a:r>
              <a:rPr lang="ru-RU" dirty="0" smtClean="0"/>
              <a:t>4 уровень успешности-45-50 баллов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01727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8640"/>
            <a:ext cx="8229600" cy="655272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 algn="just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Педагогическая инвестиция делает молодого специалиста владельцем секретов мастерства, накопленного опытными педагогами.</a:t>
            </a:r>
          </a:p>
          <a:p>
            <a:pPr marL="0" indent="0" algn="just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молодыми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начинающими специалистами помогает коллективу педагогов согласовать свои методические, педагогические и психологические позиции, укрепляет дружеские связи между коллегами,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 использование мною системного подхода в работе с молодыми воспитателем позволило ему быстро адаптироваться к работе в детском саду, избежать момента неуверенности в собственных силах, наладить успешную коммуникацию со всеми участниками педагогического процесса, сформировалась мотивация к дальнейшему самообразованию.</a:t>
            </a:r>
          </a:p>
          <a:p>
            <a:pPr marL="0" indent="0" algn="just">
              <a:buNone/>
            </a:pPr>
            <a:endParaRPr lang="ru-RU" sz="5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0546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8640"/>
            <a:ext cx="8229600" cy="65527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5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5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5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внимание!</a:t>
            </a:r>
            <a:endParaRPr lang="ru-RU" sz="5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0099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 smtClean="0"/>
              <a:t>Актуальность</a:t>
            </a:r>
          </a:p>
          <a:p>
            <a:pPr marL="0" indent="0">
              <a:buNone/>
            </a:pPr>
            <a:r>
              <a:rPr lang="ru-RU" sz="2800" dirty="0"/>
              <a:t>Ведущую роль в обеспечении эффективности образовательного процесса играет педагог, его профессионализм</a:t>
            </a:r>
            <a:r>
              <a:rPr lang="ru-RU" sz="2800" dirty="0" smtClean="0"/>
              <a:t>. </a:t>
            </a:r>
          </a:p>
          <a:p>
            <a:pPr marL="0" indent="0" algn="just">
              <a:buNone/>
            </a:pPr>
            <a:r>
              <a:rPr lang="ru-RU" sz="2800" dirty="0" smtClean="0"/>
              <a:t>Повышение </a:t>
            </a:r>
            <a:r>
              <a:rPr lang="ru-RU" sz="2800" dirty="0"/>
              <a:t>уровня мастерства педагогов - наставников, как </a:t>
            </a:r>
            <a:r>
              <a:rPr lang="ru-RU" sz="2800" dirty="0" smtClean="0"/>
              <a:t>одна </a:t>
            </a:r>
            <a:r>
              <a:rPr lang="ru-RU" sz="2800" dirty="0"/>
              <a:t>из наиболее эффективных форм профессиональной адаптации молодых воспитателей, </a:t>
            </a:r>
            <a:r>
              <a:rPr lang="ru-RU" sz="2800" dirty="0" smtClean="0"/>
              <a:t>способствующая </a:t>
            </a:r>
            <a:r>
              <a:rPr lang="ru-RU" sz="2800" dirty="0"/>
              <a:t>повышению профессиональной компетентности и закреплению педагогических </a:t>
            </a:r>
            <a:r>
              <a:rPr lang="ru-RU" sz="2800" dirty="0" smtClean="0"/>
              <a:t>кадров.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715491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/>
              <a:t>                                      Цели</a:t>
            </a:r>
            <a:r>
              <a:rPr lang="ru-RU" b="1" i="1" dirty="0"/>
              <a:t>:</a:t>
            </a:r>
            <a:r>
              <a:rPr lang="ru-RU" dirty="0"/>
              <a:t/>
            </a:r>
            <a:br>
              <a:rPr lang="ru-RU" dirty="0"/>
            </a:br>
            <a:r>
              <a:rPr lang="ru-RU" sz="2800" dirty="0" smtClean="0"/>
              <a:t>1. </a:t>
            </a:r>
            <a:r>
              <a:rPr lang="ru-RU" sz="2800" dirty="0">
                <a:cs typeface="Times New Roman"/>
              </a:rPr>
              <a:t>С</a:t>
            </a:r>
            <a:r>
              <a:rPr lang="ru-RU" sz="2800" dirty="0" smtClean="0">
                <a:ea typeface="Calibri"/>
                <a:cs typeface="Times New Roman"/>
              </a:rPr>
              <a:t>оздание </a:t>
            </a:r>
            <a:r>
              <a:rPr lang="ru-RU" sz="2800" dirty="0">
                <a:ea typeface="Calibri"/>
                <a:cs typeface="Times New Roman"/>
              </a:rPr>
              <a:t>условий для профессионального роста молодых специалистов</a:t>
            </a:r>
            <a:r>
              <a:rPr lang="ru-RU" sz="2800" i="1" dirty="0">
                <a:ea typeface="Calibri"/>
                <a:cs typeface="Times New Roman"/>
              </a:rPr>
              <a:t>.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2. Распространение накопленного опыта.</a:t>
            </a:r>
          </a:p>
          <a:p>
            <a:pPr marL="0" indent="0">
              <a:buNone/>
            </a:pPr>
            <a:r>
              <a:rPr lang="ru-RU" sz="2800" dirty="0" smtClean="0"/>
              <a:t>3. Повышение профессиональной компетентности педагога.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46" b="100000" l="2730" r="996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90429"/>
            <a:ext cx="5581650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52662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 smtClean="0"/>
              <a:t>Задачи: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sz="2800" dirty="0" smtClean="0"/>
              <a:t>1. Обеспечить </a:t>
            </a:r>
            <a:r>
              <a:rPr lang="ru-RU" sz="2800" dirty="0"/>
              <a:t>наиболее легкую адаптацию </a:t>
            </a:r>
            <a:r>
              <a:rPr lang="ru-RU" sz="2800" dirty="0" smtClean="0"/>
              <a:t>молодых </a:t>
            </a:r>
            <a:r>
              <a:rPr lang="ru-RU" sz="2800" dirty="0"/>
              <a:t>специалистов в </a:t>
            </a:r>
            <a:r>
              <a:rPr lang="ru-RU" sz="2800" dirty="0" smtClean="0"/>
              <a:t>коллективе;</a:t>
            </a:r>
          </a:p>
          <a:p>
            <a:pPr marL="0" lvl="0" indent="0">
              <a:buNone/>
            </a:pPr>
            <a:r>
              <a:rPr lang="ru-RU" sz="2800" dirty="0" smtClean="0"/>
              <a:t>2. Обеспечить </a:t>
            </a:r>
            <a:r>
              <a:rPr lang="ru-RU" sz="2800" dirty="0"/>
              <a:t>информационное пространство для самостоятельного овладения профессиональными </a:t>
            </a:r>
            <a:r>
              <a:rPr lang="ru-RU" sz="2800" dirty="0" smtClean="0"/>
              <a:t>знаниями;</a:t>
            </a:r>
            <a:endParaRPr lang="ru-RU" sz="2800" dirty="0"/>
          </a:p>
          <a:p>
            <a:pPr marL="0" lvl="0" indent="0">
              <a:buNone/>
            </a:pPr>
            <a:r>
              <a:rPr lang="ru-RU" sz="2800" dirty="0" smtClean="0"/>
              <a:t>3. Совместно </a:t>
            </a:r>
            <a:r>
              <a:rPr lang="ru-RU" sz="2800" dirty="0"/>
              <a:t>планировать мероприятия, способствующие профессиональному </a:t>
            </a:r>
            <a:r>
              <a:rPr lang="ru-RU" sz="2800" dirty="0" smtClean="0"/>
              <a:t>росту молодого педагога;</a:t>
            </a:r>
            <a:endParaRPr lang="ru-RU" sz="2800" dirty="0"/>
          </a:p>
          <a:p>
            <a:pPr marL="0" lvl="0" indent="0">
              <a:buNone/>
            </a:pPr>
            <a:r>
              <a:rPr lang="ru-RU" sz="2800" dirty="0" smtClean="0"/>
              <a:t>4. Приобщать </a:t>
            </a:r>
            <a:r>
              <a:rPr lang="ru-RU" sz="2800" dirty="0"/>
              <a:t>молодых специалистов к корпоративной культуре </a:t>
            </a:r>
            <a:r>
              <a:rPr lang="ru-RU" sz="2800" dirty="0" smtClean="0"/>
              <a:t>, </a:t>
            </a:r>
            <a:r>
              <a:rPr lang="ru-RU" sz="2800" dirty="0"/>
              <a:t>объединять вокруг традиций </a:t>
            </a:r>
            <a:r>
              <a:rPr lang="ru-RU" sz="2800" dirty="0" smtClean="0"/>
              <a:t>ДОО.</a:t>
            </a:r>
            <a:endParaRPr lang="ru-RU" sz="28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56483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Содержимое 6" descr="79f0efef-2f5c-446e-94d3-83926e57b57d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42910" y="393850"/>
            <a:ext cx="7858180" cy="5964108"/>
          </a:xfrm>
        </p:spPr>
      </p:pic>
    </p:spTree>
    <p:extLst>
      <p:ext uri="{BB962C8B-B14F-4D97-AF65-F5344CB8AC3E}">
        <p14:creationId xmlns:p14="http://schemas.microsoft.com/office/powerpoint/2010/main" xmlns="" val="642467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612068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 smtClean="0"/>
              <a:t>Формы наставнической работы:</a:t>
            </a:r>
          </a:p>
          <a:p>
            <a:pPr marL="0" indent="0">
              <a:buNone/>
            </a:pPr>
            <a:endParaRPr lang="ru-RU" sz="2800" b="1" i="1" dirty="0" smtClean="0"/>
          </a:p>
          <a:p>
            <a:pPr marL="0" indent="0">
              <a:buNone/>
            </a:pPr>
            <a:r>
              <a:rPr lang="ru-RU" sz="2800" b="1" i="1" dirty="0" smtClean="0"/>
              <a:t>Коллективная работа </a:t>
            </a:r>
            <a:r>
              <a:rPr lang="ru-RU" sz="2800" dirty="0" smtClean="0"/>
              <a:t>- направленная </a:t>
            </a:r>
            <a:r>
              <a:rPr lang="ru-RU" sz="2800" dirty="0"/>
              <a:t>на оказание педагогической помощи молодым специалистам.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b="1" i="1" dirty="0"/>
              <a:t>Групповая работа </a:t>
            </a:r>
            <a:r>
              <a:rPr lang="ru-RU" sz="2800" dirty="0" smtClean="0"/>
              <a:t>– в </a:t>
            </a:r>
            <a:r>
              <a:rPr lang="ru-RU" sz="2800" dirty="0"/>
              <a:t>виде группового консультирования, групповых дискуссий, обзора педагогической </a:t>
            </a:r>
            <a:r>
              <a:rPr lang="ru-RU" sz="2800" dirty="0" smtClean="0"/>
              <a:t>литературы.</a:t>
            </a:r>
          </a:p>
          <a:p>
            <a:pPr marL="0" indent="0">
              <a:buNone/>
            </a:pPr>
            <a:r>
              <a:rPr lang="ru-RU" sz="2800" b="1" i="1" dirty="0" smtClean="0"/>
              <a:t>Индивидуальная работа </a:t>
            </a:r>
            <a:r>
              <a:rPr lang="ru-RU" sz="2800" dirty="0" smtClean="0"/>
              <a:t>– позволяющая молодому специалисту самостоятельно проявить  свои способности в работе.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74278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5122912" cy="586551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i="1" dirty="0" smtClean="0"/>
              <a:t>Обязанности наставника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sz="2800" dirty="0" smtClean="0"/>
              <a:t>1. Знакомить молодого педагога с   основными нормативными документами </a:t>
            </a:r>
          </a:p>
          <a:p>
            <a:pPr marL="0" indent="0">
              <a:buNone/>
            </a:pPr>
            <a:r>
              <a:rPr lang="ru-RU" sz="2800" dirty="0" smtClean="0"/>
              <a:t>2. Разрабатывать </a:t>
            </a:r>
            <a:r>
              <a:rPr lang="ru-RU" sz="2800" dirty="0"/>
              <a:t>совместно с молодым специалистом план профессионального </a:t>
            </a:r>
            <a:r>
              <a:rPr lang="ru-RU" sz="2800" dirty="0" smtClean="0"/>
              <a:t>становления;</a:t>
            </a:r>
          </a:p>
          <a:p>
            <a:pPr marL="0" indent="0">
              <a:buNone/>
            </a:pPr>
            <a:r>
              <a:rPr lang="ru-RU" sz="2800" dirty="0"/>
              <a:t>3</a:t>
            </a:r>
            <a:r>
              <a:rPr lang="ru-RU" sz="2800" dirty="0" smtClean="0"/>
              <a:t>. Изучать профессиональные </a:t>
            </a:r>
            <a:r>
              <a:rPr lang="ru-RU" sz="2800" dirty="0"/>
              <a:t>и нравственные </a:t>
            </a:r>
            <a:r>
              <a:rPr lang="ru-RU" sz="2800" dirty="0" smtClean="0"/>
              <a:t>качества молодого педагога; </a:t>
            </a:r>
          </a:p>
          <a:p>
            <a:pPr marL="0" indent="0">
              <a:buNone/>
            </a:pPr>
            <a:r>
              <a:rPr lang="ru-RU" sz="2800" dirty="0"/>
              <a:t>4</a:t>
            </a:r>
            <a:r>
              <a:rPr lang="ru-RU" sz="2800" dirty="0" smtClean="0"/>
              <a:t>. Знакомить </a:t>
            </a:r>
            <a:r>
              <a:rPr lang="ru-RU" sz="2800" dirty="0"/>
              <a:t>молодого специалиста с помещениями и </a:t>
            </a:r>
            <a:r>
              <a:rPr lang="ru-RU" sz="2800" dirty="0" smtClean="0"/>
              <a:t>развивающей предметно-пространственно-средой </a:t>
            </a:r>
            <a:r>
              <a:rPr lang="ru-RU" sz="2800" dirty="0"/>
              <a:t>детского </a:t>
            </a:r>
            <a:r>
              <a:rPr lang="ru-RU" sz="2800" dirty="0" smtClean="0"/>
              <a:t>сада.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Xakep\Downloads\image-13-10-21-01-58.jpe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417" b="92500" l="3275" r="94473">
                        <a14:foregroundMark x1="30502" y1="37167" x2="30502" y2="37167"/>
                        <a14:foregroundMark x1="30297" y1="30083" x2="30297" y2="30083"/>
                        <a14:foregroundMark x1="21187" y1="23500" x2="21187" y2="23500"/>
                        <a14:foregroundMark x1="44422" y1="26667" x2="44422" y2="26667"/>
                        <a14:foregroundMark x1="65404" y1="3417" x2="65404" y2="3417"/>
                        <a14:foregroundMark x1="76868" y1="29833" x2="76868" y2="29833"/>
                        <a14:foregroundMark x1="65609" y1="61000" x2="65609" y2="61000"/>
                        <a14:foregroundMark x1="66940" y1="56500" x2="66940" y2="56500"/>
                        <a14:foregroundMark x1="57830" y1="67583" x2="57830" y2="67583"/>
                        <a14:foregroundMark x1="32242" y1="70583" x2="32242" y2="70583"/>
                        <a14:foregroundMark x1="22108" y1="50333" x2="22108" y2="50333"/>
                        <a14:foregroundMark x1="27943" y1="55000" x2="27943" y2="55000"/>
                        <a14:foregroundMark x1="94575" y1="61333" x2="94575" y2="61333"/>
                        <a14:foregroundMark x1="29683" y1="85333" x2="29683" y2="85333"/>
                        <a14:foregroundMark x1="66428" y1="77667" x2="66428" y2="77667"/>
                        <a14:foregroundMark x1="66940" y1="87083" x2="66940" y2="87083"/>
                        <a14:foregroundMark x1="3275" y1="92500" x2="3275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120264"/>
            <a:ext cx="4608512" cy="487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0002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 smtClean="0"/>
              <a:t>Обязанности молодого специалиста: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1. Учиться </a:t>
            </a:r>
            <a:r>
              <a:rPr lang="ru-RU" sz="2800" dirty="0"/>
              <a:t>у наставника передовым методам и формам </a:t>
            </a:r>
            <a:r>
              <a:rPr lang="ru-RU" sz="2800" dirty="0" smtClean="0"/>
              <a:t>работы.</a:t>
            </a:r>
          </a:p>
          <a:p>
            <a:pPr marL="0" indent="0">
              <a:buNone/>
            </a:pPr>
            <a:r>
              <a:rPr lang="ru-RU" sz="2800" dirty="0" smtClean="0"/>
              <a:t>2. Совершенствовать </a:t>
            </a:r>
            <a:r>
              <a:rPr lang="ru-RU" sz="2800" dirty="0"/>
              <a:t>свой </a:t>
            </a:r>
            <a:r>
              <a:rPr lang="ru-RU" sz="2800" dirty="0" smtClean="0"/>
              <a:t>профессиональный </a:t>
            </a:r>
            <a:r>
              <a:rPr lang="ru-RU" sz="2800" dirty="0"/>
              <a:t>и культурный </a:t>
            </a:r>
            <a:r>
              <a:rPr lang="ru-RU" sz="2800" dirty="0" smtClean="0"/>
              <a:t>уровень.</a:t>
            </a:r>
          </a:p>
          <a:p>
            <a:pPr marL="0" indent="0">
              <a:buNone/>
            </a:pPr>
            <a:r>
              <a:rPr lang="ru-RU" sz="2800" dirty="0" smtClean="0"/>
              <a:t>3. Выполнять </a:t>
            </a:r>
            <a:r>
              <a:rPr lang="ru-RU" sz="2800" dirty="0"/>
              <a:t>план профессионального становления в установленные </a:t>
            </a:r>
            <a:r>
              <a:rPr lang="ru-RU" sz="2800" dirty="0" smtClean="0"/>
              <a:t>сроки.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450308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Результаты: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Подготовили и опубликовали статью в сборнике статей Научно-практической конференции «Педагогический форум» «Педагогические условия в формировании у дошкольников патриотических чувств на основе кубанских традиций»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Приняли участие в конкурсах внутри ДОО «Книжное разнообразие», «Эксперименты в ДОО»;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Организовали круглый стол «Познавательная активность у детей».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4.Провели мастер-классы: «Игрушки своими руками», «Развивающее панно».</a:t>
            </a:r>
          </a:p>
        </p:txBody>
      </p:sp>
    </p:spTree>
    <p:extLst>
      <p:ext uri="{BB962C8B-B14F-4D97-AF65-F5344CB8AC3E}">
        <p14:creationId xmlns:p14="http://schemas.microsoft.com/office/powerpoint/2010/main" xmlns="" val="20273432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341</Words>
  <Application>Microsoft Office PowerPoint</Application>
  <PresentationFormat>Экран (4:3)</PresentationFormat>
  <Paragraphs>58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МАДОУ МО г.Краснодар «Центр-детсккий сад № 9»    Педагогическая инвестиция, как метод эффективного наставничества в условиях ДОО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Педагогическая инвестиция – как метод эффективного наставничества в условиях ДОО</dc:title>
  <dc:creator>Xakep</dc:creator>
  <cp:lastModifiedBy>lenovo</cp:lastModifiedBy>
  <cp:revision>27</cp:revision>
  <dcterms:created xsi:type="dcterms:W3CDTF">2021-10-12T10:25:30Z</dcterms:created>
  <dcterms:modified xsi:type="dcterms:W3CDTF">2021-10-14T11:56:59Z</dcterms:modified>
</cp:coreProperties>
</file>