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1" r:id="rId7"/>
    <p:sldId id="259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  <a:srgbClr val="0049D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аставничество\1614773364_5-p-neitralnii-fon-dlya-prezentatsi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9" y="0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«Творческая интерактивная гостиная»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149080"/>
            <a:ext cx="3312368" cy="17526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algn="l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 высшей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Сторчак Лидия Прокофьевна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7048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altLang="en-US" b="1" dirty="0" smtClean="0">
                <a:solidFill>
                  <a:srgbClr val="001C54"/>
                </a:solidFill>
                <a:latin typeface="Times New Roman" pitchFamily="18" charset="0"/>
                <a:ea typeface="Times New Roman" pitchFamily="18" charset="0"/>
              </a:rPr>
              <a:t>муниципальное </a:t>
            </a:r>
            <a:r>
              <a:rPr lang="ru-RU" altLang="en-US" b="1" dirty="0">
                <a:solidFill>
                  <a:srgbClr val="001C54"/>
                </a:solidFill>
                <a:latin typeface="Times New Roman" pitchFamily="18" charset="0"/>
                <a:ea typeface="Times New Roman" pitchFamily="18" charset="0"/>
              </a:rPr>
              <a:t>бюджетное дошкольное образовательное учреждение муниципального образования </a:t>
            </a:r>
            <a:r>
              <a:rPr lang="ru-RU" altLang="en-US" b="1" dirty="0" smtClean="0">
                <a:solidFill>
                  <a:srgbClr val="001C54"/>
                </a:solidFill>
                <a:latin typeface="Times New Roman" pitchFamily="18" charset="0"/>
                <a:ea typeface="Times New Roman" pitchFamily="18" charset="0"/>
              </a:rPr>
              <a:t>город  </a:t>
            </a:r>
            <a:r>
              <a:rPr lang="ru-RU" altLang="en-US" b="1" dirty="0">
                <a:solidFill>
                  <a:srgbClr val="001C54"/>
                </a:solidFill>
                <a:latin typeface="Times New Roman" pitchFamily="18" charset="0"/>
                <a:ea typeface="Times New Roman" pitchFamily="18" charset="0"/>
              </a:rPr>
              <a:t>Краснодар</a:t>
            </a:r>
            <a:br>
              <a:rPr lang="ru-RU" altLang="en-US" b="1" dirty="0">
                <a:solidFill>
                  <a:srgbClr val="001C54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en-US" b="1" dirty="0">
                <a:solidFill>
                  <a:srgbClr val="001C54"/>
                </a:solidFill>
                <a:latin typeface="Times New Roman" pitchFamily="18" charset="0"/>
                <a:ea typeface="Times New Roman" pitchFamily="18" charset="0"/>
              </a:rPr>
              <a:t>«Центр - детский сад № 231» </a:t>
            </a:r>
          </a:p>
        </p:txBody>
      </p:sp>
      <p:pic>
        <p:nvPicPr>
          <p:cNvPr id="6" name="Picture 2" descr="C:\Users\USER\Desktop\Наставничество\startu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3382" r="7673" b="2508"/>
          <a:stretch/>
        </p:blipFill>
        <p:spPr bwMode="auto">
          <a:xfrm>
            <a:off x="395536" y="3413154"/>
            <a:ext cx="2926759" cy="3150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81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2" y="-37760"/>
            <a:ext cx="9172422" cy="687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920" y="22385"/>
            <a:ext cx="8229600" cy="70072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нтеллектуальная разминка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97624"/>
              </p:ext>
            </p:extLst>
          </p:nvPr>
        </p:nvGraphicFramePr>
        <p:xfrm>
          <a:off x="539552" y="764702"/>
          <a:ext cx="8136904" cy="593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529"/>
                <a:gridCol w="7482375"/>
              </a:tblGrid>
              <a:tr h="5930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930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30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30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30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30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30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30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30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30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56184" y="764704"/>
            <a:ext cx="7420272" cy="562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талант, труд,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терпение, толерантность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6535" y="1387811"/>
            <a:ext cx="7398149" cy="562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восторг,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вдохновение, воображение, восхищение, воспитанность,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вежливость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8306" y="1950408"/>
            <a:ext cx="7410399" cy="562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оригинальность, организованность, одарённость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40841" y="2580371"/>
            <a:ext cx="7410399" cy="562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работоспособность, решительность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0841" y="3142968"/>
            <a:ext cx="7410399" cy="562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меры, чувство прекрасного, чувство юмора, чувство новизны,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чёткость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человеколюбие, честность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0968" y="3705565"/>
            <a:ext cx="7420272" cy="562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целей и действий, естественность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798" y="4315372"/>
            <a:ext cx="7420272" cy="562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сотрудничество,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сотворчество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солидарность, смелость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4798" y="4930348"/>
            <a:ext cx="7420272" cy="562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тандем,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творчество, трудолюбие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4798" y="5492945"/>
            <a:ext cx="7420272" cy="562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варьирование, виртуозность, внимание,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вариативность,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4798" y="6055542"/>
            <a:ext cx="7420272" cy="5625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осведомленность, откровенность, опыт, озарение, общение, одарённость, образованность,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Наставничество\1614773364_5-p-neitralnii-fon-dlya-prezentatsi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67" y="0"/>
            <a:ext cx="9187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862" y="-2756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особенности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профессиональные качества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2432" y="1941984"/>
            <a:ext cx="16238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добрым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90161" y="1124744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терпеливым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1124744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трудолюбие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115763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справедливым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7648" y="2446258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ответственность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8505" y="2086218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работоспособность</a:t>
            </a:r>
            <a:r>
              <a:rPr lang="ru-RU" dirty="0"/>
              <a:t>,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41085" y="2367519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уметь сострадать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4163" y="2122004"/>
            <a:ext cx="2633256" cy="71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225" indent="-457835" algn="ctr">
              <a:lnSpc>
                <a:spcPts val="1610"/>
              </a:lnSpc>
              <a:spcAft>
                <a:spcPts val="0"/>
              </a:spcAft>
              <a:tabLst>
                <a:tab pos="22225" algn="l"/>
              </a:tabLst>
            </a:pPr>
            <a:endParaRPr lang="ru-RU" dirty="0" smtClean="0"/>
          </a:p>
          <a:p>
            <a:pPr marL="22225" indent="-457835" algn="ctr">
              <a:lnSpc>
                <a:spcPts val="1610"/>
              </a:lnSpc>
              <a:spcAft>
                <a:spcPts val="0"/>
              </a:spcAft>
              <a:tabLst>
                <a:tab pos="22225" algn="l"/>
              </a:tabLst>
            </a:pPr>
            <a:r>
              <a:rPr lang="ru-RU" dirty="0" smtClean="0"/>
              <a:t>умение </a:t>
            </a:r>
            <a:r>
              <a:rPr lang="ru-RU" dirty="0"/>
              <a:t>поставить</a:t>
            </a:r>
            <a:r>
              <a:rPr lang="ru-RU" spc="-5" dirty="0"/>
              <a:t> </a:t>
            </a:r>
            <a:r>
              <a:rPr lang="ru-RU" dirty="0"/>
              <a:t>цель,</a:t>
            </a:r>
            <a:endParaRPr lang="ru-RU" sz="1400" dirty="0"/>
          </a:p>
          <a:p>
            <a:pPr marL="22225" indent="-457835" algn="ctr">
              <a:lnSpc>
                <a:spcPts val="1610"/>
              </a:lnSpc>
              <a:spcBef>
                <a:spcPts val="10"/>
              </a:spcBef>
              <a:spcAft>
                <a:spcPts val="0"/>
              </a:spcAft>
              <a:tabLst>
                <a:tab pos="22225" algn="l"/>
              </a:tabLst>
            </a:pPr>
            <a:r>
              <a:rPr lang="ru-RU" dirty="0"/>
              <a:t>избрать</a:t>
            </a:r>
            <a:r>
              <a:rPr lang="ru-RU" spc="-5" dirty="0"/>
              <a:t> </a:t>
            </a:r>
            <a:r>
              <a:rPr lang="ru-RU" dirty="0"/>
              <a:t>пути</a:t>
            </a:r>
            <a:r>
              <a:rPr lang="ru-RU" spc="5" dirty="0"/>
              <a:t> </a:t>
            </a:r>
            <a:r>
              <a:rPr lang="ru-RU" dirty="0"/>
              <a:t>ее</a:t>
            </a:r>
            <a:r>
              <a:rPr lang="ru-RU" spc="5" dirty="0"/>
              <a:t> </a:t>
            </a:r>
            <a:r>
              <a:rPr lang="ru-RU" dirty="0" smtClean="0"/>
              <a:t>достижения</a:t>
            </a:r>
            <a:endParaRPr lang="ru-RU" sz="1400" dirty="0"/>
          </a:p>
          <a:p>
            <a:pPr algn="ctr"/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3755205"/>
            <a:ext cx="26642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dirty="0" smtClean="0"/>
              <a:t>дисциплинированность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13653" y="2960471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отзывчивым</a:t>
            </a:r>
            <a:endParaRPr lang="ru-RU" sz="1400" dirty="0"/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20272" y="2960471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225" indent="-457835" algn="ctr">
              <a:lnSpc>
                <a:spcPts val="1610"/>
              </a:lnSpc>
              <a:spcAft>
                <a:spcPts val="0"/>
              </a:spcAft>
              <a:tabLst>
                <a:tab pos="22225" algn="l"/>
              </a:tabLst>
            </a:pPr>
            <a:r>
              <a:rPr lang="ru-RU" dirty="0"/>
              <a:t>настойчивость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0138" y="3004026"/>
            <a:ext cx="212590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организованность</a:t>
            </a: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1911" y="375303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организованным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94161" y="3755205"/>
            <a:ext cx="241060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жизнерадостность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91981" y="5259230"/>
            <a:ext cx="2339903" cy="44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иметь чувство юмора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06876" y="3004026"/>
            <a:ext cx="21994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требовательным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89617" y="6138765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оптимизм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4340" y="4489274"/>
            <a:ext cx="5040560" cy="48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систематическое и планомерное повышение своего профессионального уровня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4163" y="5192247"/>
            <a:ext cx="40674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225" indent="-457835" algn="ctr">
              <a:lnSpc>
                <a:spcPts val="1610"/>
              </a:lnSpc>
              <a:spcAft>
                <a:spcPts val="0"/>
              </a:spcAft>
              <a:tabLst>
                <a:tab pos="22225" algn="l"/>
              </a:tabLst>
            </a:pPr>
            <a:r>
              <a:rPr lang="ru-RU" dirty="0" smtClean="0"/>
              <a:t>стремление</a:t>
            </a:r>
            <a:r>
              <a:rPr lang="ru-RU" spc="-15" dirty="0" smtClean="0"/>
              <a:t> </a:t>
            </a:r>
            <a:r>
              <a:rPr lang="ru-RU" dirty="0"/>
              <a:t>постоянно</a:t>
            </a:r>
            <a:r>
              <a:rPr lang="ru-RU" spc="-5" dirty="0"/>
              <a:t> </a:t>
            </a:r>
            <a:r>
              <a:rPr lang="ru-RU" dirty="0"/>
              <a:t>повышать</a:t>
            </a:r>
            <a:r>
              <a:rPr lang="ru-RU" spc="-10" dirty="0"/>
              <a:t> </a:t>
            </a:r>
            <a:r>
              <a:rPr lang="ru-RU" dirty="0"/>
              <a:t>качество</a:t>
            </a:r>
            <a:r>
              <a:rPr lang="ru-RU" spc="5" dirty="0"/>
              <a:t> </a:t>
            </a:r>
            <a:r>
              <a:rPr lang="ru-RU" dirty="0"/>
              <a:t>своего</a:t>
            </a:r>
            <a:r>
              <a:rPr lang="ru-RU" spc="-5" dirty="0"/>
              <a:t> </a:t>
            </a:r>
            <a:r>
              <a:rPr lang="ru-RU" dirty="0"/>
              <a:t>труда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33833" y="4490450"/>
            <a:ext cx="21994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dirty="0" smtClean="0"/>
          </a:p>
          <a:p>
            <a:pPr algn="ctr">
              <a:lnSpc>
                <a:spcPct val="115000"/>
              </a:lnSpc>
            </a:pPr>
            <a:r>
              <a:rPr lang="ru-RU" dirty="0" smtClean="0"/>
              <a:t>последовательным</a:t>
            </a:r>
            <a:endParaRPr lang="ru-RU" sz="1400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860086" y="5366708"/>
            <a:ext cx="21994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dirty="0" smtClean="0"/>
          </a:p>
          <a:p>
            <a:pPr algn="ctr">
              <a:lnSpc>
                <a:spcPct val="115000"/>
              </a:lnSpc>
            </a:pPr>
            <a:r>
              <a:rPr lang="ru-RU" dirty="0" smtClean="0"/>
              <a:t>трудолюбивым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9069" y="6168071"/>
            <a:ext cx="428475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dirty="0" smtClean="0"/>
          </a:p>
          <a:p>
            <a:pPr algn="ctr">
              <a:lnSpc>
                <a:spcPct val="115000"/>
              </a:lnSpc>
            </a:pPr>
            <a:r>
              <a:rPr lang="ru-RU" dirty="0" smtClean="0"/>
              <a:t>организаторские </a:t>
            </a:r>
            <a:r>
              <a:rPr lang="ru-RU" dirty="0"/>
              <a:t>способности</a:t>
            </a:r>
            <a:endParaRPr lang="ru-RU" sz="1400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860086" y="6107214"/>
            <a:ext cx="21994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ru-RU" dirty="0" smtClean="0"/>
          </a:p>
          <a:p>
            <a:pPr algn="ctr">
              <a:lnSpc>
                <a:spcPct val="115000"/>
              </a:lnSpc>
            </a:pPr>
            <a:r>
              <a:rPr lang="ru-RU" dirty="0" smtClean="0"/>
              <a:t>уравновешенность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3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Наставничество\1614773364_5-p-neitralnii-fon-dlya-prezentatsi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67" y="0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199876"/>
              </p:ext>
            </p:extLst>
          </p:nvPr>
        </p:nvGraphicFramePr>
        <p:xfrm>
          <a:off x="73166" y="302175"/>
          <a:ext cx="8928992" cy="6253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1730"/>
                <a:gridCol w="4427262"/>
              </a:tblGrid>
              <a:tr h="535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качества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5718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терпеливым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добрым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справедливым,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сострадать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отзывчивым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организованным,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жизнерадостность,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оптимизм,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иметь чувство юмора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последовательным,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требовательным,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трудолюбивым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72820" algn="l"/>
                          <a:tab pos="973455" algn="l"/>
                        </a:tabLs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трудолюбие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201295" indent="-45783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работоспособность,</a:t>
                      </a:r>
                    </a:p>
                    <a:p>
                      <a:pPr marL="111125" indent="-4578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дисциплинированность,</a:t>
                      </a:r>
                    </a:p>
                    <a:p>
                      <a:pPr marL="112395" indent="-4578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ответственность,</a:t>
                      </a:r>
                    </a:p>
                    <a:p>
                      <a:pPr marL="22225" indent="-45783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225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поставить</a:t>
                      </a:r>
                      <a:r>
                        <a:rPr lang="ru-RU" sz="2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цель,</a:t>
                      </a:r>
                    </a:p>
                    <a:p>
                      <a:pPr marL="22225" indent="-457835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22225" algn="l"/>
                        </a:tabLs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цели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225" indent="-45783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225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организованность,</a:t>
                      </a:r>
                    </a:p>
                    <a:p>
                      <a:pPr marL="22225" indent="-45783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225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настойчивость,</a:t>
                      </a:r>
                    </a:p>
                    <a:p>
                      <a:pPr marL="22225" indent="-45783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225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систематическое и планомерное повышение своего</a:t>
                      </a:r>
                      <a:r>
                        <a:rPr lang="ru-RU" sz="2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 уровня,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70915" algn="l"/>
                          <a:tab pos="971550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стремление</a:t>
                      </a:r>
                      <a:r>
                        <a:rPr lang="ru-RU" sz="24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r>
                        <a:rPr lang="ru-RU" sz="2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повышать</a:t>
                      </a:r>
                      <a:r>
                        <a:rPr lang="ru-RU" sz="24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r>
                        <a:rPr lang="ru-RU" sz="24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своего</a:t>
                      </a:r>
                      <a:r>
                        <a:rPr lang="ru-RU" sz="2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труда,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970915" algn="l"/>
                          <a:tab pos="971550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организаторские способности,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72820" algn="l"/>
                          <a:tab pos="973455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уравновешенность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аставничество\1614773364_5-p-neitralnii-fon-dlya-prezentatsi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67" y="0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862" y="916105"/>
            <a:ext cx="8229600" cy="373042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USER\Desktop\Наставничество\kisspng-paper-pen-quill-feather-clip-art-feather-5ab71f73997b93.05328906152195057962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2592498" cy="230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Наставничество\1613542863_29-p-foni-dlya-prezentatsii-powerpoint-literatu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" y="16380"/>
            <a:ext cx="9137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692696"/>
            <a:ext cx="6228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Хороший выращивает рис,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Умный культивирует почву,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Дальновидный воспитывает работника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779912" y="3734114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169176" y="622722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385426" y="1676245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901408" y="2878088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364088" y="1776884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123728" y="4293096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flipH="1">
            <a:off x="1547664" y="2854846"/>
            <a:ext cx="313184" cy="2923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100392" y="2846721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663408" y="3640088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8820472" y="16380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67544" y="404664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3491880" y="2808114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5004048" y="3521937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237112" y="4191314"/>
            <a:ext cx="144016" cy="139948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аставничество\1612500241_117-p-krasivii-serii-fon-dlya-fotoshopa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7" y="0"/>
            <a:ext cx="9166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аставничество\Sca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8" y="332656"/>
            <a:ext cx="8650406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esktop\Наставничество\1614773364_5-p-neitralnii-fon-dlya-prezentatsi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67" y="0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Наставничество\5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31299" r="39745"/>
          <a:stretch/>
        </p:blipFill>
        <p:spPr bwMode="auto">
          <a:xfrm>
            <a:off x="690357" y="1484784"/>
            <a:ext cx="7723032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esktop\Наставничество\1614773364_5-p-neitralnii-fon-dlya-prezentatsi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67" y="0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аставничество\S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3" y="476672"/>
            <a:ext cx="8345099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2" y="-1"/>
            <a:ext cx="9172422" cy="687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эффективного наставничества: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Сотрудничество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Ответственность и доброжелательность в общении.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«Работаем без погон»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е.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равны в общении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былых заслуг, званий и педагогического стажа.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Каждый участник ответственен за результат.</a:t>
            </a:r>
          </a:p>
        </p:txBody>
      </p:sp>
      <p:pic>
        <p:nvPicPr>
          <p:cNvPr id="5123" name="Picture 3" descr="C:\Users\USER\Desktop\Наставничество\kisspng-paper-pen-quill-feather-clip-art-feather-5ab71f73997b93.05328906152195057962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09" y="4646919"/>
            <a:ext cx="2304466" cy="20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esktop\Наставничество\1614773364_5-p-neitralnii-fon-dlya-prezentatsi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34" y="0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8912" y="191542"/>
            <a:ext cx="93898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 предложение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предложения нужно придумать рифму: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6876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3992" y="1988840"/>
            <a:ext cx="5582144" cy="8640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ребенка воспитать …</a:t>
            </a:r>
          </a:p>
          <a:p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4365104"/>
            <a:ext cx="5582144" cy="8640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детям сладко спать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56395" y="2688851"/>
            <a:ext cx="4896544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надо очень много знать</a:t>
            </a:r>
            <a:endParaRPr lang="ru-RU" sz="32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063633" y="5013176"/>
            <a:ext cx="4896544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надо </a:t>
            </a:r>
            <a:r>
              <a:rPr lang="ru-RU" sz="3200" b="1" i="1" dirty="0" smtClean="0"/>
              <a:t>сказку рассказать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83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esktop\Наставничество\1614773364_5-p-neitralnii-fon-dlya-prezentatsi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67" y="0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70028" y="761759"/>
            <a:ext cx="5582144" cy="8640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кашлем не страдать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168018" y="1484784"/>
            <a:ext cx="4896544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надо </a:t>
            </a:r>
            <a:r>
              <a:rPr lang="ru-RU" sz="3200" b="1" i="1" dirty="0" smtClean="0"/>
              <a:t>деток закалять</a:t>
            </a:r>
            <a:endParaRPr lang="ru-RU" sz="32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3528" y="2801888"/>
            <a:ext cx="5582144" cy="8640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 ребенок счастлив был..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951994" y="3372303"/>
            <a:ext cx="5112568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в</a:t>
            </a:r>
            <a:r>
              <a:rPr lang="ru-RU" sz="3200" b="1" i="1" dirty="0" smtClean="0"/>
              <a:t>ажно чтобы родитель ему о любви говорил</a:t>
            </a:r>
            <a:endParaRPr lang="ru-RU" sz="32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3992" y="4869160"/>
            <a:ext cx="5582144" cy="8640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воспитатели – лучшие на свете</a:t>
            </a:r>
            <a:endParaRPr lang="ru-RU" sz="3200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129011" y="5445224"/>
            <a:ext cx="4896544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и</a:t>
            </a:r>
            <a:r>
              <a:rPr lang="ru-RU" sz="3200" b="1" i="1" dirty="0" smtClean="0"/>
              <a:t>м «спасибо» говорят взрослые и дети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825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аставничество\1614773364_5-p-neitralnii-fon-dlya-prezentatsi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67" y="0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активизации способствуют: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5" y="1509192"/>
            <a:ext cx="73448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настрой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3140968"/>
            <a:ext cx="8299711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расположить участников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восприятию информации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6382" y="4609047"/>
            <a:ext cx="8838105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продуктивному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творческому общению</a:t>
            </a:r>
          </a:p>
        </p:txBody>
      </p:sp>
    </p:spTree>
    <p:extLst>
      <p:ext uri="{BB962C8B-B14F-4D97-AF65-F5344CB8AC3E}">
        <p14:creationId xmlns:p14="http://schemas.microsoft.com/office/powerpoint/2010/main" val="41108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357</Words>
  <Application>Microsoft Office PowerPoint</Application>
  <PresentationFormat>Экран (4:3)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«Творческая интерактивная гостиная»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эффективного наставничества:</vt:lpstr>
      <vt:lpstr>Презентация PowerPoint</vt:lpstr>
      <vt:lpstr>Презентация PowerPoint</vt:lpstr>
      <vt:lpstr>Приемы активизации способствуют:</vt:lpstr>
      <vt:lpstr>Интеллектуальная разминка</vt:lpstr>
      <vt:lpstr>Личностные особенности  и профессиональные качества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Dsad 231</dc:creator>
  <cp:lastModifiedBy>Shabalina</cp:lastModifiedBy>
  <cp:revision>29</cp:revision>
  <dcterms:created xsi:type="dcterms:W3CDTF">2021-10-07T12:50:39Z</dcterms:created>
  <dcterms:modified xsi:type="dcterms:W3CDTF">2021-10-11T08:22:30Z</dcterms:modified>
</cp:coreProperties>
</file>