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56" r:id="rId2"/>
    <p:sldId id="295" r:id="rId3"/>
    <p:sldId id="292" r:id="rId4"/>
    <p:sldId id="296" r:id="rId5"/>
    <p:sldId id="297" r:id="rId6"/>
    <p:sldId id="298" r:id="rId7"/>
    <p:sldId id="299" r:id="rId8"/>
    <p:sldId id="300" r:id="rId9"/>
    <p:sldId id="269" r:id="rId10"/>
    <p:sldId id="276" r:id="rId11"/>
    <p:sldId id="301" r:id="rId12"/>
    <p:sldId id="293" r:id="rId13"/>
    <p:sldId id="294" r:id="rId14"/>
    <p:sldId id="303" r:id="rId15"/>
    <p:sldId id="302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5" autoAdjust="0"/>
    <p:restoredTop sz="86400" autoAdjust="0"/>
  </p:normalViewPr>
  <p:slideViewPr>
    <p:cSldViewPr>
      <p:cViewPr varScale="1">
        <p:scale>
          <a:sx n="96" d="100"/>
          <a:sy n="96" d="100"/>
        </p:scale>
        <p:origin x="16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0CAD6E-6576-47D2-A4F4-5BB455DC0CF3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553334-5438-4400-AC35-F087B7C71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B078-B928-485C-A04D-31E191503E21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D04F-E620-457A-803B-1B74F5C6B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92D6-FA59-446B-A3AF-AC5DDE23FB61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587-4BD2-42E1-BD02-D00AFF71E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861E-1028-4A85-91FD-2DD628DC9B75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8A90-470B-4216-B04B-4693B7997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71538" y="4476750"/>
            <a:ext cx="3627437" cy="16494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47F4-8F4C-4914-8E0F-BED21792CA8A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86C9-AE32-4660-A588-DC87136FC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11A0-526F-43D0-B263-7F40F4149691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ACE6-DC3E-4195-99D0-38BB9B752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D907-1CD8-4CD5-BC47-9C58F93AE392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4895-D45E-45B2-B840-9CE9F5813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258D-AC08-4811-A949-57B42DDAA10C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D5B7-703B-4BFB-B760-617FD825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473D-8A6A-41FA-BA61-B4AD0C67D50C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8B13-32EF-4BF2-82D5-26EE9ACEE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8A63-0142-4FFE-94AC-CD73C1134A5D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A815-F3B1-47B4-AF3E-A4CC280EB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094C-BC2B-458E-8E7A-D3804EFE83FF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47D1-4313-4D7D-8792-CD8CCE677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90BA-FDF2-4C8C-99CD-9524BDF590E7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6067-5E82-4861-A617-A59705028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4E1F-A84D-4638-AB43-942A497FA918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EBB8-15DC-40F8-9A40-C6A15861D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6EC3-5AD2-46CB-A96D-C1227AA682B2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9229-A68D-4E7D-85D4-AE7B7C22D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EB8A-4B98-4309-B798-D3379C9E9407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7542-C16B-40AC-9357-B25AD0700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2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92E40E-3436-46E4-9F7C-7A91F60F5B79}" type="datetimeFigureOut">
              <a:rPr lang="ru-RU"/>
              <a:pPr>
                <a:defRPr/>
              </a:pPr>
              <a:t>10.10.2022</a:t>
            </a:fld>
            <a:endParaRPr lang="ru-RU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17E1C2-9613-4274-8B22-85E002562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  <p:sldLayoutId id="2147483765" r:id="rId12"/>
    <p:sldLayoutId id="2147483764" r:id="rId13"/>
    <p:sldLayoutId id="21474837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5pPr>
      <a:lvl6pPr marL="19192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6pPr>
      <a:lvl7pPr marL="23764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7pPr>
      <a:lvl8pPr marL="28336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8pPr>
      <a:lvl9pPr marL="32908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/>
          </p:cNvSpPr>
          <p:nvPr>
            <p:ph type="ctrTitle" idx="4294967295"/>
          </p:nvPr>
        </p:nvSpPr>
        <p:spPr>
          <a:xfrm>
            <a:off x="785786" y="2071678"/>
            <a:ext cx="6872288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dirty="0">
                <a:solidFill>
                  <a:schemeClr val="tx2"/>
                </a:solidFill>
                <a:latin typeface="Arial" charset="0"/>
                <a:cs typeface="Arial" charset="0"/>
              </a:rPr>
              <a:t>Практикум  для  молодых  специалистов «Правила  успешной  профессиональной адаптации молодого педагога»</a:t>
            </a:r>
            <a:endParaRPr lang="ru-RU" sz="54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14348" y="4857760"/>
            <a:ext cx="7858125" cy="15478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800" dirty="0" smtClean="0"/>
          </a:p>
          <a:p>
            <a:pPr algn="ctr">
              <a:buNone/>
            </a:pPr>
            <a:r>
              <a:rPr lang="ru-RU" dirty="0">
                <a:solidFill>
                  <a:srgbClr val="0C0E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–Детский сад 33 «Аленушка» ст. Павлодольская Моздокского района Республики Северная Осетия Алания.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200" b="1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800" b="1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800" b="1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800" b="1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928662" y="4643446"/>
            <a:ext cx="7408862" cy="1649413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600" b="1" i="1" dirty="0" smtClean="0">
                <a:solidFill>
                  <a:srgbClr val="000000"/>
                </a:solidFill>
              </a:rPr>
              <a:t>«</a:t>
            </a:r>
            <a:r>
              <a:rPr lang="ru-RU" sz="1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учиться на опыте, никогда не будет хорошим педагогом, я сам учился у более старых педагогов». </a:t>
            </a:r>
            <a:endParaRPr lang="ru-RU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С.А. Макаренко.</a:t>
            </a:r>
            <a:endParaRPr lang="ru-RU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 r="9105"/>
          <a:stretch>
            <a:fillRect/>
          </a:stretch>
        </p:blipFill>
        <p:spPr>
          <a:xfrm>
            <a:off x="4786314" y="1214422"/>
            <a:ext cx="4071966" cy="3074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мкор\Pictures\моя группа\мое занят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00052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501122" cy="435771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Консультации: «Активные формы и методы обучения педагогов».</a:t>
            </a:r>
            <a:b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Тренинги, семинары-практикумы, направленные на:</a:t>
            </a:r>
            <a:b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составление планов работы с начинающими специалистами;</a:t>
            </a:r>
            <a:b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составление  </a:t>
            </a:r>
            <a:r>
              <a:rPr lang="ru-RU" sz="2000" b="0" kern="12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 отчетов, конспектов НОД;</a:t>
            </a:r>
            <a:b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разработку конспектов интегрированной НОД;</a:t>
            </a:r>
            <a:b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проведение открытых мероприятий;</a:t>
            </a:r>
            <a:b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разработку методических мероприятий по использованию методов, приемов, диагностических средств для начинающих педагогов.</a:t>
            </a:r>
            <a:b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работы по самообразованию, составление плана</a:t>
            </a:r>
            <a:r>
              <a:rPr lang="ru-RU" b="0" kern="1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b="0" kern="1200" dirty="0" smtClean="0">
                <a:latin typeface="Arial" pitchFamily="34" charset="0"/>
                <a:cs typeface="Arial" pitchFamily="34" charset="0"/>
              </a:rPr>
            </a:b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2"/>
            <a:ext cx="7772400" cy="1357322"/>
          </a:xfrm>
        </p:spPr>
        <p:txBody>
          <a:bodyPr/>
          <a:lstStyle/>
          <a:p>
            <a:pPr algn="ctr"/>
            <a:r>
              <a:rPr lang="ru-RU" sz="320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Формы работы с молодыми специалистами по совершенствованию их профессиональной компетенции: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252537"/>
          </a:xfrm>
        </p:spPr>
        <p:txBody>
          <a:bodyPr/>
          <a:lstStyle/>
          <a:p>
            <a:r>
              <a:rPr lang="en-US" sz="2400" spc="-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spc="-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spc="-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spc="-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-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целью поддержки молодых педагогов, содействия их профессиональному росту и повышению квалификации  в  ДОУ организована  «Школа молодого педагога»</a:t>
            </a:r>
            <a:br>
              <a:rPr lang="ru-RU" sz="2400" spc="-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-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Приказ № 70 от 01.10 2019 года «Об организации работы Школы молодого педагога».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071810"/>
            <a:ext cx="3512127" cy="263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15" y="2683972"/>
            <a:ext cx="2576945" cy="343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15370" cy="114298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Организация и прохождение педагогической практики обучающейся  педагогического колледжа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214422"/>
            <a:ext cx="3643338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мкор\Pictures\студент\DSCN1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826"/>
          <a:stretch>
            <a:fillRect/>
          </a:stretch>
        </p:blipFill>
        <p:spPr bwMode="auto">
          <a:xfrm>
            <a:off x="4214810" y="1857364"/>
            <a:ext cx="4711726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img719.jpg"/>
          <p:cNvPicPr>
            <a:picLocks noChangeAspect="1" noChangeArrowheads="1"/>
          </p:cNvPicPr>
          <p:nvPr/>
        </p:nvPicPr>
        <p:blipFill>
          <a:blip r:embed="rId3" cstate="print"/>
          <a:srcRect l="5893" r="8656" b="4166"/>
          <a:stretch>
            <a:fillRect/>
          </a:stretch>
        </p:blipFill>
        <p:spPr bwMode="auto">
          <a:xfrm>
            <a:off x="285720" y="1285860"/>
            <a:ext cx="371477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000924" cy="1149372"/>
          </a:xfrm>
        </p:spPr>
        <p:txBody>
          <a:bodyPr/>
          <a:lstStyle/>
          <a:p>
            <a:pPr algn="ctr"/>
            <a:r>
              <a:rPr lang="ru-RU" sz="2800" b="0" kern="1200" dirty="0" smtClean="0">
                <a:solidFill>
                  <a:srgbClr val="000000"/>
                </a:solidFill>
                <a:latin typeface="Arial" charset="0"/>
              </a:rPr>
              <a:t>П</a:t>
            </a:r>
            <a:r>
              <a:rPr lang="ru-RU" sz="2800" b="0" dirty="0" smtClean="0">
                <a:solidFill>
                  <a:srgbClr val="000000"/>
                </a:solidFill>
                <a:latin typeface="Arial" charset="0"/>
              </a:rPr>
              <a:t>одведение итогов работы и анализ эффективности системы  работы по наставничеству</a:t>
            </a:r>
            <a:endParaRPr lang="ru-RU" sz="2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Проведение мониторинга реализации этапов работы;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Изучение и обобщение накопленного материала;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Осуществление проблемного анализа: проведение коррекции задач и планов работы по наставничеству;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Формирование банка информации из опыта работы по наставничеству.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928802"/>
            <a:ext cx="4789953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00174"/>
            <a:ext cx="7772400" cy="4786346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Наставничество способствует:</a:t>
            </a:r>
            <a:b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адаптации педагога к новым условиям труда;</a:t>
            </a:r>
            <a:b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формированию мотивации и интереса к профессиональной деятельности;</a:t>
            </a:r>
            <a:b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более быстрому формированию профессиональных навыков;</a:t>
            </a:r>
            <a:b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получению положительных результатов образовательной деятельности;</a:t>
            </a:r>
            <a:b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развитию кадрового потенциала;</a:t>
            </a:r>
            <a:b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созданию благоприятного микроклимата в ДОУ.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2"/>
            <a:ext cx="7772400" cy="928694"/>
          </a:xfrm>
        </p:spPr>
        <p:txBody>
          <a:bodyPr/>
          <a:lstStyle/>
          <a:p>
            <a:pPr algn="ctr"/>
            <a:r>
              <a:rPr lang="ru-RU" altLang="ru-RU" sz="4000" kern="1200" dirty="0" smtClean="0">
                <a:latin typeface="Arial" pitchFamily="34" charset="0"/>
                <a:cs typeface="Arial" pitchFamily="34" charset="0"/>
              </a:rPr>
              <a:t>Выводы: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4"/>
          <p:cNvSpPr>
            <a:spLocks noGrp="1"/>
          </p:cNvSpPr>
          <p:nvPr>
            <p:ph idx="4294967295"/>
          </p:nvPr>
        </p:nvSpPr>
        <p:spPr>
          <a:xfrm>
            <a:off x="785786" y="2714620"/>
            <a:ext cx="7877175" cy="1143008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5400" b="1" i="1" dirty="0" smtClean="0"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4786346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Наставничество –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разновидность целенаправленной индивидуальной деятельности руководителей и наиболее опытных сотрудников учреждения по подготовке  молодых специалистов и специалистов, не имеющих трудового стажа педагогической деятельности в дошкольном образовательном учреждении.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268538" y="2133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8" name="Picture 2" descr="C:\Users\Амкор\Pictures\одаренные\20190409_092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71477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4488"/>
            <a:ext cx="3857652" cy="2864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Rectangle 13"/>
          <p:cNvSpPr>
            <a:spLocks noGrp="1" noChangeArrowheads="1"/>
          </p:cNvSpPr>
          <p:nvPr>
            <p:ph sz="quarter" idx="3"/>
          </p:nvPr>
        </p:nvSpPr>
        <p:spPr>
          <a:xfrm>
            <a:off x="500034" y="5000636"/>
            <a:ext cx="7962926" cy="1238238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    «Уча других, мы учимся сами»                           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                    Л. Сенека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Основные принципы наставничества: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4357718" cy="1714512"/>
          </a:xfrm>
        </p:spPr>
        <p:txBody>
          <a:bodyPr/>
          <a:lstStyle/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ru-RU" sz="2000" b="0" dirty="0" smtClean="0">
                <a:solidFill>
                  <a:srgbClr val="000000"/>
                </a:solidFill>
                <a:latin typeface="Arial" charset="0"/>
              </a:rPr>
              <a:t>добровольность; </a:t>
            </a:r>
          </a:p>
          <a:p>
            <a:pPr eaLnBrk="1" hangingPunct="1"/>
            <a:r>
              <a:rPr lang="ru-RU" sz="2000" b="0" dirty="0" smtClean="0">
                <a:solidFill>
                  <a:srgbClr val="000000"/>
                </a:solidFill>
                <a:latin typeface="Arial" charset="0"/>
              </a:rPr>
              <a:t>открытость;</a:t>
            </a:r>
          </a:p>
          <a:p>
            <a:pPr eaLnBrk="1" hangingPunct="1"/>
            <a:r>
              <a:rPr lang="ru-RU" sz="2000" b="0" dirty="0" smtClean="0">
                <a:solidFill>
                  <a:srgbClr val="000000"/>
                </a:solidFill>
                <a:latin typeface="Arial" charset="0"/>
              </a:rPr>
              <a:t>компетентность:;</a:t>
            </a:r>
          </a:p>
          <a:p>
            <a:pPr eaLnBrk="1" hangingPunct="1"/>
            <a:r>
              <a:rPr lang="ru-RU" sz="2000" b="0" dirty="0" smtClean="0">
                <a:solidFill>
                  <a:srgbClr val="000000"/>
                </a:solidFill>
                <a:latin typeface="Arial" charset="0"/>
              </a:rPr>
              <a:t>соблюдение норм профессиональной этики.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C:\Users\Амкор\Pictures\2019-09-13 грамота  золотой петушок\гнездов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3541222" cy="271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40" y="2433941"/>
            <a:ext cx="2576945" cy="343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01080" cy="506430"/>
          </a:xfrm>
        </p:spPr>
        <p:txBody>
          <a:bodyPr/>
          <a:lstStyle/>
          <a:p>
            <a:r>
              <a:rPr lang="ru-RU" sz="28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Документы, регламентирующие наставничество: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714488"/>
            <a:ext cx="3500462" cy="4483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положение о наставничестве в ДОУ;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приказ заведующего учреждением об организации наставничества;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приказ о закреплении наставника;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планы  работы по наставничеству;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годовой план работы ДОУ.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5"/>
          <a:stretch>
            <a:fillRect/>
          </a:stretch>
        </p:blipFill>
        <p:spPr bwMode="auto">
          <a:xfrm>
            <a:off x="4533634" y="1571612"/>
            <a:ext cx="3538828" cy="4193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15328" cy="720744"/>
          </a:xfrm>
        </p:spPr>
        <p:txBody>
          <a:bodyPr/>
          <a:lstStyle/>
          <a:p>
            <a:pPr algn="ctr"/>
            <a:r>
              <a:rPr lang="ru-RU" sz="3200" b="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Цель наставничества в ДОУ: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29190" y="1214422"/>
            <a:ext cx="3937007" cy="4840303"/>
          </a:xfrm>
        </p:spPr>
        <p:txBody>
          <a:bodyPr/>
          <a:lstStyle/>
          <a:p>
            <a:r>
              <a:rPr lang="ru-RU" sz="2800" kern="12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Создание эффективной системы методического сопровождения начинающих педагогов в условиях образовательного пространства, а также формирование в ДОУ кадрового потенциала.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3" descr="C:\Users\Амкор\Pictures\нод деревце для мамочки\PB27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54" t="12862" r="18509"/>
          <a:stretch>
            <a:fillRect/>
          </a:stretch>
        </p:blipFill>
        <p:spPr bwMode="auto">
          <a:xfrm>
            <a:off x="285720" y="1571612"/>
            <a:ext cx="4572032" cy="3929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4197363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1.  Помочь начинающему педагогу в личностной и социально-педагогической адаптации. </a:t>
            </a:r>
            <a:b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2.   Оказать помощь в проектировании и         организации образовательной деятельности с детьми в соответствии с их возрастными особенностями и задачами реализуемых программ. </a:t>
            </a:r>
            <a:b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   Оказать методическую помощь начинающему педагогу во внедрении современных идей в образовательный процесс. </a:t>
            </a:r>
            <a:b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  Способствовать формированию индивидуального стиля творческой деятельности начинающего педагога. </a:t>
            </a:r>
            <a:b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5.   Сформировать у начинающего педагога потребность в непрерывном самообразовании.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85794"/>
            <a:ext cx="7772400" cy="785807"/>
          </a:xfrm>
        </p:spPr>
        <p:txBody>
          <a:bodyPr/>
          <a:lstStyle/>
          <a:p>
            <a:pPr algn="ctr"/>
            <a:r>
              <a:rPr lang="ru-RU" sz="4000" kern="1200" dirty="0" smtClean="0">
                <a:latin typeface="Arial" pitchFamily="34" charset="0"/>
                <a:cs typeface="Arial" pitchFamily="34" charset="0"/>
              </a:rPr>
              <a:t>Задачи наставничества: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Ожидаемые результаты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4" y="1357298"/>
            <a:ext cx="4572032" cy="448311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1. Адаптация начинающих педагогов в образовательном учреждении.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2.   Повышение профессиональной компетентности педагогов.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3.  Использование в работе начинающих педагогов новых современных педагогических технологий.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4. Активизация деятельности начинающих педагогов в части участия в работе профессиональных сообществ педагогов 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3" y="1500174"/>
            <a:ext cx="3407994" cy="462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 четырьмя стрелками 7"/>
          <p:cNvSpPr/>
          <p:nvPr/>
        </p:nvSpPr>
        <p:spPr>
          <a:xfrm>
            <a:off x="3052763" y="1773238"/>
            <a:ext cx="3171825" cy="3311525"/>
          </a:xfrm>
          <a:prstGeom prst="quad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Основные</a:t>
            </a:r>
            <a:endParaRPr lang="ru-RU" sz="1200" dirty="0">
              <a:solidFill>
                <a:srgbClr val="000000"/>
              </a:solidFill>
              <a:latin typeface="Arial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направления работы в период адаптации начинающих специалистов</a:t>
            </a:r>
            <a:endParaRPr lang="ru-RU" sz="1200" dirty="0">
              <a:solidFill>
                <a:srgbClr val="000000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0" y="347663"/>
            <a:ext cx="2800350" cy="12096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Arial" charset="0"/>
                <a:cs typeface="Calibri" pitchFamily="34" charset="0"/>
              </a:rPr>
              <a:t>Знакомство с ДОУ, представление коллективу.</a:t>
            </a:r>
            <a:endParaRPr lang="ru-RU" sz="1200">
              <a:solidFill>
                <a:srgbClr val="000000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9763" y="3244850"/>
            <a:ext cx="244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1557338"/>
            <a:ext cx="2503488" cy="3527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b="1" i="1" u="sng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Закрепление наставника</a:t>
            </a:r>
          </a:p>
          <a:p>
            <a:pPr algn="ctr" eaLnBrk="0" hangingPunct="0">
              <a:defRPr/>
            </a:pPr>
            <a:r>
              <a:rPr lang="ru-RU" altLang="ru-RU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оказание помощи при составлении планов, взаимо-посещение, совместная подготовка материалов для работы, анализ и коррекция результатов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  <a:endParaRPr lang="ru-RU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1557338"/>
            <a:ext cx="2305050" cy="3527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Посещение открытых мероприятий, участие в фестивалях, конкурсах, в общественной жизни ДОУ </a:t>
            </a:r>
            <a:endParaRPr lang="ru-RU" altLang="ru-RU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>
              <a:solidFill>
                <a:srgbClr val="000000"/>
              </a:solidFill>
              <a:latin typeface="Arial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defRPr/>
            </a:pPr>
            <a:endParaRPr lang="ru-RU" altLang="ru-RU">
              <a:solidFill>
                <a:srgbClr val="000000"/>
              </a:solidFill>
              <a:latin typeface="Arial" charset="0"/>
              <a:ea typeface="Times New Roman" pitchFamily="18" charset="0"/>
              <a:cs typeface="Courier New" pitchFamily="49" charset="0"/>
            </a:endParaRPr>
          </a:p>
          <a:p>
            <a:pPr algn="just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2763" y="5237163"/>
            <a:ext cx="3171825" cy="1339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u="sng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Анкетирование</a:t>
            </a:r>
            <a:r>
              <a:rPr lang="ru-RU" altLang="ru-RU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(выявление затруднений в работе)</a:t>
            </a:r>
            <a:endParaRPr lang="ru-RU" altLang="ru-RU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лна">
  <a:themeElements>
    <a:clrScheme name="1_Волна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1_Волна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Волна 1">
        <a:dk1>
          <a:srgbClr val="000000"/>
        </a:dk1>
        <a:lt1>
          <a:srgbClr val="FFFFFF"/>
        </a:lt1>
        <a:dk2>
          <a:srgbClr val="073E87"/>
        </a:dk2>
        <a:lt2>
          <a:srgbClr val="C6E7FC"/>
        </a:lt2>
        <a:accent1>
          <a:srgbClr val="31B6FD"/>
        </a:accent1>
        <a:accent2>
          <a:srgbClr val="4584D3"/>
        </a:accent2>
        <a:accent3>
          <a:srgbClr val="FFFFFF"/>
        </a:accent3>
        <a:accent4>
          <a:srgbClr val="000000"/>
        </a:accent4>
        <a:accent5>
          <a:srgbClr val="ADD7FE"/>
        </a:accent5>
        <a:accent6>
          <a:srgbClr val="3E77BF"/>
        </a:accent6>
        <a:hlink>
          <a:srgbClr val="0080FF"/>
        </a:hlink>
        <a:folHlink>
          <a:srgbClr val="5EA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2433</TotalTime>
  <Words>635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Candara</vt:lpstr>
      <vt:lpstr>Courier New</vt:lpstr>
      <vt:lpstr>Symbol</vt:lpstr>
      <vt:lpstr>Times New Roman</vt:lpstr>
      <vt:lpstr>Wingdings</vt:lpstr>
      <vt:lpstr>1_Волна</vt:lpstr>
      <vt:lpstr>Практикум  для  молодых  специалистов «Правила  успешной  профессиональной адаптации молодого педагога»</vt:lpstr>
      <vt:lpstr> Наставничество – разновидность целенаправленной индивидуальной деятельности руководителей и наиболее опытных сотрудников учреждения по подготовке  молодых специалистов и специалистов, не имеющих трудового стажа педагогической деятельности в дошкольном образовательном учреждении. </vt:lpstr>
      <vt:lpstr>Презентация PowerPoint</vt:lpstr>
      <vt:lpstr>Основные принципы наставничества:</vt:lpstr>
      <vt:lpstr>Документы, регламентирующие наставничество:</vt:lpstr>
      <vt:lpstr>Цель наставничества в ДОУ: </vt:lpstr>
      <vt:lpstr>1.  Помочь начинающему педагогу в личностной и социально-педагогической адаптации.  2.   Оказать помощь в проектировании и         организации образовательной деятельности с детьми в соответствии с их возрастными особенностями и задачами реализуемых программ.  3.   Оказать методическую помощь начинающему педагогу во внедрении современных идей в образовательный процесс.  4.  Способствовать формированию индивидуального стиля творческой деятельности начинающего педагога.  5.   Сформировать у начинающего педагога потребность в непрерывном самообразовании.   </vt:lpstr>
      <vt:lpstr>Ожидаемые результаты</vt:lpstr>
      <vt:lpstr>Презентация PowerPoint</vt:lpstr>
      <vt:lpstr>Презентация PowerPoint</vt:lpstr>
      <vt:lpstr>Консультации: «Активные формы и методы обучения педагогов». Тренинги, семинары-практикумы, направленные на: составление планов работы с начинающими специалистами; составление  портфолио,  отчетов, конспектов НОД; разработку конспектов интегрированной НОД; проведение открытых мероприятий; разработку методических мероприятий по использованию методов, приемов, диагностических средств для начинающих педагогов. Организация работы по самообразованию, составление плана. </vt:lpstr>
      <vt:lpstr>  С целью поддержки молодых педагогов, содействия их профессиональному росту и повышению квалификации  в  ДОУ организована  «Школа молодого педагога» Приказ № 70 от 01.10 2019 года «Об организации работы Школы молодого педагога».</vt:lpstr>
      <vt:lpstr>                Организация и прохождение педагогической практики обучающейся  педагогического колледжа  </vt:lpstr>
      <vt:lpstr>Подведение итогов работы и анализ эффективности системы  работы по наставничеству</vt:lpstr>
      <vt:lpstr>Наставничество способствует: адаптации педагога к новым условиям труда; формированию мотивации и интереса к профессиональной деятельности; более быстрому формированию профессиональных навыков; получению положительных результатов образовательной деятельности; развитию кадрового потенциала; созданию благоприятного микроклимата в ДОУ.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ДС-11</cp:lastModifiedBy>
  <cp:revision>140</cp:revision>
  <dcterms:created xsi:type="dcterms:W3CDTF">2017-02-19T17:09:24Z</dcterms:created>
  <dcterms:modified xsi:type="dcterms:W3CDTF">2022-10-10T08:47:18Z</dcterms:modified>
</cp:coreProperties>
</file>